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59" r:id="rId6"/>
    <p:sldId id="260" r:id="rId7"/>
    <p:sldId id="261" r:id="rId8"/>
    <p:sldId id="268" r:id="rId9"/>
    <p:sldId id="262" r:id="rId10"/>
    <p:sldId id="263" r:id="rId11"/>
    <p:sldId id="269" r:id="rId12"/>
    <p:sldId id="264" r:id="rId13"/>
    <p:sldId id="267" r:id="rId14"/>
    <p:sldId id="266" r:id="rId15"/>
    <p:sldId id="27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D7964-D389-4D06-B844-F827E323FB9A}" type="doc">
      <dgm:prSet loTypeId="urn:microsoft.com/office/officeart/2005/8/layout/equation2" loCatId="process" qsTypeId="urn:microsoft.com/office/officeart/2005/8/quickstyle/simple1" qsCatId="simple" csTypeId="urn:microsoft.com/office/officeart/2005/8/colors/accent1_2" csCatId="accent1" phldr="1"/>
      <dgm:spPr/>
    </dgm:pt>
    <dgm:pt modelId="{79DC75C3-948F-434C-9516-5AE5BB195B1F}">
      <dgm:prSet phldrT="[Text]"/>
      <dgm:spPr/>
      <dgm:t>
        <a:bodyPr/>
        <a:lstStyle/>
        <a:p>
          <a:r>
            <a:rPr lang="en-US" smtClean="0"/>
            <a:t>Improve Monitoring of Prisons</a:t>
          </a:r>
          <a:endParaRPr lang="en-US" dirty="0"/>
        </a:p>
      </dgm:t>
    </dgm:pt>
    <dgm:pt modelId="{4B6990F6-1C3A-42D0-BA7E-4597C1BB1721}" type="parTrans" cxnId="{29C5C0A2-D534-4DC0-B34E-C6B7F5C13D7F}">
      <dgm:prSet/>
      <dgm:spPr/>
      <dgm:t>
        <a:bodyPr/>
        <a:lstStyle/>
        <a:p>
          <a:endParaRPr lang="en-US"/>
        </a:p>
      </dgm:t>
    </dgm:pt>
    <dgm:pt modelId="{F0DF2219-E643-4530-92B4-2C7431F9564C}" type="sibTrans" cxnId="{29C5C0A2-D534-4DC0-B34E-C6B7F5C13D7F}">
      <dgm:prSet/>
      <dgm:spPr/>
      <dgm:t>
        <a:bodyPr/>
        <a:lstStyle/>
        <a:p>
          <a:endParaRPr lang="en-US"/>
        </a:p>
      </dgm:t>
    </dgm:pt>
    <dgm:pt modelId="{2F929774-02E1-4EC3-91A9-8BC87F524537}">
      <dgm:prSet phldrT="[Text]"/>
      <dgm:spPr/>
      <dgm:t>
        <a:bodyPr/>
        <a:lstStyle/>
        <a:p>
          <a:r>
            <a:rPr lang="en-US" dirty="0" smtClean="0"/>
            <a:t>Preventing Unnecessary Detention </a:t>
          </a:r>
          <a:endParaRPr lang="en-US" dirty="0"/>
        </a:p>
      </dgm:t>
    </dgm:pt>
    <dgm:pt modelId="{DB4F1418-17C1-4F7A-94DC-025EA4924DC1}" type="parTrans" cxnId="{72012818-CBD9-47F7-938F-A7247DABBC3C}">
      <dgm:prSet/>
      <dgm:spPr/>
      <dgm:t>
        <a:bodyPr/>
        <a:lstStyle/>
        <a:p>
          <a:endParaRPr lang="en-US"/>
        </a:p>
      </dgm:t>
    </dgm:pt>
    <dgm:pt modelId="{76711CAC-1529-44E7-BFE2-F787A1363DE1}" type="sibTrans" cxnId="{72012818-CBD9-47F7-938F-A7247DABBC3C}">
      <dgm:prSet/>
      <dgm:spPr/>
      <dgm:t>
        <a:bodyPr/>
        <a:lstStyle/>
        <a:p>
          <a:endParaRPr lang="en-US"/>
        </a:p>
      </dgm:t>
    </dgm:pt>
    <dgm:pt modelId="{70908CA3-62BF-418A-A2A0-E128DA945CA7}">
      <dgm:prSet phldrT="[Text]" custT="1"/>
      <dgm:spPr/>
      <dgm:t>
        <a:bodyPr/>
        <a:lstStyle/>
        <a:p>
          <a:r>
            <a:rPr lang="en-US" sz="1800" dirty="0" smtClean="0"/>
            <a:t>Prison Reform</a:t>
          </a:r>
          <a:endParaRPr lang="en-US" sz="1800" dirty="0"/>
        </a:p>
      </dgm:t>
    </dgm:pt>
    <dgm:pt modelId="{8FEA825E-9FE7-441D-9039-1CB2F1B97A7F}" type="parTrans" cxnId="{10863632-C499-4F6C-BC23-61A482C91FE4}">
      <dgm:prSet/>
      <dgm:spPr/>
      <dgm:t>
        <a:bodyPr/>
        <a:lstStyle/>
        <a:p>
          <a:endParaRPr lang="en-US"/>
        </a:p>
      </dgm:t>
    </dgm:pt>
    <dgm:pt modelId="{9A56FBDA-FE18-4649-89AF-8A2C1EB43F39}" type="sibTrans" cxnId="{10863632-C499-4F6C-BC23-61A482C91FE4}">
      <dgm:prSet/>
      <dgm:spPr/>
      <dgm:t>
        <a:bodyPr/>
        <a:lstStyle/>
        <a:p>
          <a:endParaRPr lang="en-US"/>
        </a:p>
      </dgm:t>
    </dgm:pt>
    <dgm:pt modelId="{195D8B6F-7223-48B5-81F9-744C1A29706E}" type="pres">
      <dgm:prSet presAssocID="{894D7964-D389-4D06-B844-F827E323FB9A}" presName="Name0" presStyleCnt="0">
        <dgm:presLayoutVars>
          <dgm:dir/>
          <dgm:resizeHandles val="exact"/>
        </dgm:presLayoutVars>
      </dgm:prSet>
      <dgm:spPr/>
    </dgm:pt>
    <dgm:pt modelId="{6FC5DDC3-A0AF-4580-9B1B-8FD2F66F7C1E}" type="pres">
      <dgm:prSet presAssocID="{894D7964-D389-4D06-B844-F827E323FB9A}" presName="vNodes" presStyleCnt="0"/>
      <dgm:spPr/>
    </dgm:pt>
    <dgm:pt modelId="{727D3697-355C-4F57-BD50-3E5ADEA8D46F}" type="pres">
      <dgm:prSet presAssocID="{79DC75C3-948F-434C-9516-5AE5BB195B1F}" presName="node" presStyleLbl="node1" presStyleIdx="0" presStyleCnt="3" custScaleX="129147">
        <dgm:presLayoutVars>
          <dgm:bulletEnabled val="1"/>
        </dgm:presLayoutVars>
      </dgm:prSet>
      <dgm:spPr/>
      <dgm:t>
        <a:bodyPr/>
        <a:lstStyle/>
        <a:p>
          <a:endParaRPr lang="en-US"/>
        </a:p>
      </dgm:t>
    </dgm:pt>
    <dgm:pt modelId="{864733A4-6FB9-47FB-9A1F-7CBBD6E53955}" type="pres">
      <dgm:prSet presAssocID="{F0DF2219-E643-4530-92B4-2C7431F9564C}" presName="spacerT" presStyleCnt="0"/>
      <dgm:spPr/>
    </dgm:pt>
    <dgm:pt modelId="{DC616A7C-EEE2-4D93-8A9A-702E02F3029B}" type="pres">
      <dgm:prSet presAssocID="{F0DF2219-E643-4530-92B4-2C7431F9564C}" presName="sibTrans" presStyleLbl="sibTrans2D1" presStyleIdx="0" presStyleCnt="2"/>
      <dgm:spPr/>
      <dgm:t>
        <a:bodyPr/>
        <a:lstStyle/>
        <a:p>
          <a:endParaRPr lang="en-US"/>
        </a:p>
      </dgm:t>
    </dgm:pt>
    <dgm:pt modelId="{DCCF3B51-23C9-4609-8371-3B6B7C5C4B71}" type="pres">
      <dgm:prSet presAssocID="{F0DF2219-E643-4530-92B4-2C7431F9564C}" presName="spacerB" presStyleCnt="0"/>
      <dgm:spPr/>
    </dgm:pt>
    <dgm:pt modelId="{611CE211-9E56-4C8F-B32D-4F3832ECE8BE}" type="pres">
      <dgm:prSet presAssocID="{2F929774-02E1-4EC3-91A9-8BC87F524537}" presName="node" presStyleLbl="node1" presStyleIdx="1" presStyleCnt="3" custScaleX="129147">
        <dgm:presLayoutVars>
          <dgm:bulletEnabled val="1"/>
        </dgm:presLayoutVars>
      </dgm:prSet>
      <dgm:spPr/>
      <dgm:t>
        <a:bodyPr/>
        <a:lstStyle/>
        <a:p>
          <a:endParaRPr lang="en-US"/>
        </a:p>
      </dgm:t>
    </dgm:pt>
    <dgm:pt modelId="{164BCC36-7D10-4424-AE38-4A10B63D875B}" type="pres">
      <dgm:prSet presAssocID="{894D7964-D389-4D06-B844-F827E323FB9A}" presName="sibTransLast" presStyleLbl="sibTrans2D1" presStyleIdx="1" presStyleCnt="2"/>
      <dgm:spPr/>
      <dgm:t>
        <a:bodyPr/>
        <a:lstStyle/>
        <a:p>
          <a:endParaRPr lang="en-US"/>
        </a:p>
      </dgm:t>
    </dgm:pt>
    <dgm:pt modelId="{C5E5A8DE-4212-4C53-8227-44B5E9FD8D0C}" type="pres">
      <dgm:prSet presAssocID="{894D7964-D389-4D06-B844-F827E323FB9A}" presName="connectorText" presStyleLbl="sibTrans2D1" presStyleIdx="1" presStyleCnt="2"/>
      <dgm:spPr/>
      <dgm:t>
        <a:bodyPr/>
        <a:lstStyle/>
        <a:p>
          <a:endParaRPr lang="en-US"/>
        </a:p>
      </dgm:t>
    </dgm:pt>
    <dgm:pt modelId="{AEC47332-D050-4074-8DC6-AB377A478C21}" type="pres">
      <dgm:prSet presAssocID="{894D7964-D389-4D06-B844-F827E323FB9A}" presName="lastNode" presStyleLbl="node1" presStyleIdx="2" presStyleCnt="3" custScaleX="79130" custScaleY="84015">
        <dgm:presLayoutVars>
          <dgm:bulletEnabled val="1"/>
        </dgm:presLayoutVars>
      </dgm:prSet>
      <dgm:spPr/>
      <dgm:t>
        <a:bodyPr/>
        <a:lstStyle/>
        <a:p>
          <a:endParaRPr lang="en-US"/>
        </a:p>
      </dgm:t>
    </dgm:pt>
  </dgm:ptLst>
  <dgm:cxnLst>
    <dgm:cxn modelId="{AEDBD0F4-E7AF-45FD-A3A6-6C9EE7D5AECB}" type="presOf" srcId="{76711CAC-1529-44E7-BFE2-F787A1363DE1}" destId="{164BCC36-7D10-4424-AE38-4A10B63D875B}" srcOrd="0" destOrd="0" presId="urn:microsoft.com/office/officeart/2005/8/layout/equation2"/>
    <dgm:cxn modelId="{10863632-C499-4F6C-BC23-61A482C91FE4}" srcId="{894D7964-D389-4D06-B844-F827E323FB9A}" destId="{70908CA3-62BF-418A-A2A0-E128DA945CA7}" srcOrd="2" destOrd="0" parTransId="{8FEA825E-9FE7-441D-9039-1CB2F1B97A7F}" sibTransId="{9A56FBDA-FE18-4649-89AF-8A2C1EB43F39}"/>
    <dgm:cxn modelId="{402652BC-1E97-4C86-9FB3-EF25C0F9758E}" type="presOf" srcId="{76711CAC-1529-44E7-BFE2-F787A1363DE1}" destId="{C5E5A8DE-4212-4C53-8227-44B5E9FD8D0C}" srcOrd="1" destOrd="0" presId="urn:microsoft.com/office/officeart/2005/8/layout/equation2"/>
    <dgm:cxn modelId="{A73AE578-4870-4EF4-86DC-6849146D6DEC}" type="presOf" srcId="{2F929774-02E1-4EC3-91A9-8BC87F524537}" destId="{611CE211-9E56-4C8F-B32D-4F3832ECE8BE}" srcOrd="0" destOrd="0" presId="urn:microsoft.com/office/officeart/2005/8/layout/equation2"/>
    <dgm:cxn modelId="{6BD51599-6B7D-4401-BD9F-D8BD4851883E}" type="presOf" srcId="{F0DF2219-E643-4530-92B4-2C7431F9564C}" destId="{DC616A7C-EEE2-4D93-8A9A-702E02F3029B}" srcOrd="0" destOrd="0" presId="urn:microsoft.com/office/officeart/2005/8/layout/equation2"/>
    <dgm:cxn modelId="{29C5C0A2-D534-4DC0-B34E-C6B7F5C13D7F}" srcId="{894D7964-D389-4D06-B844-F827E323FB9A}" destId="{79DC75C3-948F-434C-9516-5AE5BB195B1F}" srcOrd="0" destOrd="0" parTransId="{4B6990F6-1C3A-42D0-BA7E-4597C1BB1721}" sibTransId="{F0DF2219-E643-4530-92B4-2C7431F9564C}"/>
    <dgm:cxn modelId="{72012818-CBD9-47F7-938F-A7247DABBC3C}" srcId="{894D7964-D389-4D06-B844-F827E323FB9A}" destId="{2F929774-02E1-4EC3-91A9-8BC87F524537}" srcOrd="1" destOrd="0" parTransId="{DB4F1418-17C1-4F7A-94DC-025EA4924DC1}" sibTransId="{76711CAC-1529-44E7-BFE2-F787A1363DE1}"/>
    <dgm:cxn modelId="{D58C5E71-5D35-40E8-BA5F-BE54DE5BED6E}" type="presOf" srcId="{79DC75C3-948F-434C-9516-5AE5BB195B1F}" destId="{727D3697-355C-4F57-BD50-3E5ADEA8D46F}" srcOrd="0" destOrd="0" presId="urn:microsoft.com/office/officeart/2005/8/layout/equation2"/>
    <dgm:cxn modelId="{A184A27C-30D1-4F4B-9A57-082C3F23D5A4}" type="presOf" srcId="{894D7964-D389-4D06-B844-F827E323FB9A}" destId="{195D8B6F-7223-48B5-81F9-744C1A29706E}" srcOrd="0" destOrd="0" presId="urn:microsoft.com/office/officeart/2005/8/layout/equation2"/>
    <dgm:cxn modelId="{E53041AA-D1AC-4C8D-AD01-B87474531AA3}" type="presOf" srcId="{70908CA3-62BF-418A-A2A0-E128DA945CA7}" destId="{AEC47332-D050-4074-8DC6-AB377A478C21}" srcOrd="0" destOrd="0" presId="urn:microsoft.com/office/officeart/2005/8/layout/equation2"/>
    <dgm:cxn modelId="{6FFE112B-F678-4178-81B5-9A72FE15AE47}" type="presParOf" srcId="{195D8B6F-7223-48B5-81F9-744C1A29706E}" destId="{6FC5DDC3-A0AF-4580-9B1B-8FD2F66F7C1E}" srcOrd="0" destOrd="0" presId="urn:microsoft.com/office/officeart/2005/8/layout/equation2"/>
    <dgm:cxn modelId="{4E704DDB-470C-4870-A7E9-4CD4695FBFFF}" type="presParOf" srcId="{6FC5DDC3-A0AF-4580-9B1B-8FD2F66F7C1E}" destId="{727D3697-355C-4F57-BD50-3E5ADEA8D46F}" srcOrd="0" destOrd="0" presId="urn:microsoft.com/office/officeart/2005/8/layout/equation2"/>
    <dgm:cxn modelId="{F7204173-79CD-437C-9E36-99E6B98FB526}" type="presParOf" srcId="{6FC5DDC3-A0AF-4580-9B1B-8FD2F66F7C1E}" destId="{864733A4-6FB9-47FB-9A1F-7CBBD6E53955}" srcOrd="1" destOrd="0" presId="urn:microsoft.com/office/officeart/2005/8/layout/equation2"/>
    <dgm:cxn modelId="{C25F619A-C598-474A-88A5-8413CE25A16D}" type="presParOf" srcId="{6FC5DDC3-A0AF-4580-9B1B-8FD2F66F7C1E}" destId="{DC616A7C-EEE2-4D93-8A9A-702E02F3029B}" srcOrd="2" destOrd="0" presId="urn:microsoft.com/office/officeart/2005/8/layout/equation2"/>
    <dgm:cxn modelId="{9738A1A2-B5F8-4E95-A070-D9AECC4A6A68}" type="presParOf" srcId="{6FC5DDC3-A0AF-4580-9B1B-8FD2F66F7C1E}" destId="{DCCF3B51-23C9-4609-8371-3B6B7C5C4B71}" srcOrd="3" destOrd="0" presId="urn:microsoft.com/office/officeart/2005/8/layout/equation2"/>
    <dgm:cxn modelId="{50AF0B60-66CD-4926-A19B-DA321B45D706}" type="presParOf" srcId="{6FC5DDC3-A0AF-4580-9B1B-8FD2F66F7C1E}" destId="{611CE211-9E56-4C8F-B32D-4F3832ECE8BE}" srcOrd="4" destOrd="0" presId="urn:microsoft.com/office/officeart/2005/8/layout/equation2"/>
    <dgm:cxn modelId="{68E8EED3-210D-4D6D-9D1D-5F6D7B571C71}" type="presParOf" srcId="{195D8B6F-7223-48B5-81F9-744C1A29706E}" destId="{164BCC36-7D10-4424-AE38-4A10B63D875B}" srcOrd="1" destOrd="0" presId="urn:microsoft.com/office/officeart/2005/8/layout/equation2"/>
    <dgm:cxn modelId="{F6AF6DF5-8B09-4839-9E4E-2EF817E1FA1E}" type="presParOf" srcId="{164BCC36-7D10-4424-AE38-4A10B63D875B}" destId="{C5E5A8DE-4212-4C53-8227-44B5E9FD8D0C}" srcOrd="0" destOrd="0" presId="urn:microsoft.com/office/officeart/2005/8/layout/equation2"/>
    <dgm:cxn modelId="{C4F45394-929F-4338-A624-7479839945DE}" type="presParOf" srcId="{195D8B6F-7223-48B5-81F9-744C1A29706E}" destId="{AEC47332-D050-4074-8DC6-AB377A478C2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3697-355C-4F57-BD50-3E5ADEA8D46F}">
      <dsp:nvSpPr>
        <dsp:cNvPr id="0" name=""/>
        <dsp:cNvSpPr/>
      </dsp:nvSpPr>
      <dsp:spPr>
        <a:xfrm>
          <a:off x="1084880" y="421"/>
          <a:ext cx="1166339" cy="903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t>Improve Monitoring of Prisons</a:t>
          </a:r>
          <a:endParaRPr lang="en-US" sz="1000" kern="1200" dirty="0"/>
        </a:p>
      </dsp:txBody>
      <dsp:txXfrm>
        <a:off x="1255686" y="132678"/>
        <a:ext cx="824727" cy="638595"/>
      </dsp:txXfrm>
    </dsp:sp>
    <dsp:sp modelId="{DC616A7C-EEE2-4D93-8A9A-702E02F3029B}">
      <dsp:nvSpPr>
        <dsp:cNvPr id="0" name=""/>
        <dsp:cNvSpPr/>
      </dsp:nvSpPr>
      <dsp:spPr>
        <a:xfrm>
          <a:off x="1406148" y="976863"/>
          <a:ext cx="523803" cy="5238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475578" y="1177165"/>
        <a:ext cx="384943" cy="123199"/>
      </dsp:txXfrm>
    </dsp:sp>
    <dsp:sp modelId="{611CE211-9E56-4C8F-B32D-4F3832ECE8BE}">
      <dsp:nvSpPr>
        <dsp:cNvPr id="0" name=""/>
        <dsp:cNvSpPr/>
      </dsp:nvSpPr>
      <dsp:spPr>
        <a:xfrm>
          <a:off x="1084880" y="1573999"/>
          <a:ext cx="1166339" cy="9031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Preventing Unnecessary Detention </a:t>
          </a:r>
          <a:endParaRPr lang="en-US" sz="1000" kern="1200" dirty="0"/>
        </a:p>
      </dsp:txBody>
      <dsp:txXfrm>
        <a:off x="1255686" y="1706256"/>
        <a:ext cx="824727" cy="638595"/>
      </dsp:txXfrm>
    </dsp:sp>
    <dsp:sp modelId="{164BCC36-7D10-4424-AE38-4A10B63D875B}">
      <dsp:nvSpPr>
        <dsp:cNvPr id="0" name=""/>
        <dsp:cNvSpPr/>
      </dsp:nvSpPr>
      <dsp:spPr>
        <a:xfrm>
          <a:off x="2386685" y="1070786"/>
          <a:ext cx="287188" cy="335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386685" y="1137977"/>
        <a:ext cx="201032" cy="201574"/>
      </dsp:txXfrm>
    </dsp:sp>
    <dsp:sp modelId="{AEC47332-D050-4074-8DC6-AB377A478C21}">
      <dsp:nvSpPr>
        <dsp:cNvPr id="0" name=""/>
        <dsp:cNvSpPr/>
      </dsp:nvSpPr>
      <dsp:spPr>
        <a:xfrm>
          <a:off x="2793085" y="480017"/>
          <a:ext cx="1429261" cy="151749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Prison Reform</a:t>
          </a:r>
          <a:endParaRPr lang="en-US" sz="1800" kern="1200" dirty="0"/>
        </a:p>
      </dsp:txBody>
      <dsp:txXfrm>
        <a:off x="3002395" y="702249"/>
        <a:ext cx="1010641" cy="107303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18-Jun-15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18-Jun-15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18-Jun-15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18-Jun-15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18-Jun-15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FOREIGN PRISONERS</a:t>
            </a:r>
            <a:endParaRPr lang="en-US" dirty="0"/>
          </a:p>
        </p:txBody>
      </p:sp>
      <p:sp>
        <p:nvSpPr>
          <p:cNvPr id="3" name="Subtitle 2"/>
          <p:cNvSpPr>
            <a:spLocks noGrp="1"/>
          </p:cNvSpPr>
          <p:nvPr>
            <p:ph type="subTitle" idx="1"/>
          </p:nvPr>
        </p:nvSpPr>
        <p:spPr/>
        <p:txBody>
          <a:bodyPr/>
          <a:lstStyle/>
          <a:p>
            <a:pPr algn="ctr"/>
            <a:r>
              <a:rPr lang="en-US" dirty="0" smtClean="0"/>
              <a:t>STANDARDS AND reality</a:t>
            </a:r>
            <a:endParaRPr lang="en-US" dirty="0"/>
          </a:p>
        </p:txBody>
      </p:sp>
      <p:sp>
        <p:nvSpPr>
          <p:cNvPr id="4" name="TextBox 3"/>
          <p:cNvSpPr txBox="1"/>
          <p:nvPr/>
        </p:nvSpPr>
        <p:spPr>
          <a:xfrm>
            <a:off x="7389342" y="6186616"/>
            <a:ext cx="4663088" cy="430887"/>
          </a:xfrm>
          <a:prstGeom prst="rect">
            <a:avLst/>
          </a:prstGeom>
          <a:noFill/>
        </p:spPr>
        <p:txBody>
          <a:bodyPr wrap="square" rtlCol="0">
            <a:spAutoFit/>
          </a:bodyPr>
          <a:lstStyle/>
          <a:p>
            <a:pPr algn="ctr"/>
            <a:r>
              <a:rPr lang="en-US" sz="1100" dirty="0" smtClean="0"/>
              <a:t>Mrinal Sharma</a:t>
            </a:r>
          </a:p>
          <a:p>
            <a:pPr algn="ctr"/>
            <a:r>
              <a:rPr lang="en-US" sz="1100" dirty="0" smtClean="0"/>
              <a:t>Commonwealth Human Rights Initiative</a:t>
            </a:r>
            <a:endParaRPr lang="en-US" sz="1100" dirty="0"/>
          </a:p>
        </p:txBody>
      </p:sp>
    </p:spTree>
    <p:extLst>
      <p:ext uri="{BB962C8B-B14F-4D97-AF65-F5344CB8AC3E}">
        <p14:creationId xmlns:p14="http://schemas.microsoft.com/office/powerpoint/2010/main" val="43139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0832" y="254767"/>
            <a:ext cx="8559114" cy="523220"/>
          </a:xfrm>
          <a:prstGeom prst="rect">
            <a:avLst/>
          </a:prstGeom>
          <a:solidFill>
            <a:schemeClr val="accent1">
              <a:lumMod val="40000"/>
              <a:lumOff val="60000"/>
            </a:schemeClr>
          </a:solidFill>
        </p:spPr>
        <p:txBody>
          <a:bodyPr wrap="square" rtlCol="0">
            <a:spAutoFit/>
          </a:bodyPr>
          <a:lstStyle/>
          <a:p>
            <a:r>
              <a:rPr lang="en-US" sz="2800" dirty="0" smtClean="0"/>
              <a:t>Indian Jurisprudence</a:t>
            </a:r>
            <a:endParaRPr lang="en-US" sz="2800" dirty="0"/>
          </a:p>
        </p:txBody>
      </p:sp>
      <p:sp>
        <p:nvSpPr>
          <p:cNvPr id="4" name="TextBox 3"/>
          <p:cNvSpPr txBox="1"/>
          <p:nvPr/>
        </p:nvSpPr>
        <p:spPr>
          <a:xfrm>
            <a:off x="630800" y="1166187"/>
            <a:ext cx="11187953" cy="646331"/>
          </a:xfrm>
          <a:prstGeom prst="rect">
            <a:avLst/>
          </a:prstGeom>
          <a:noFill/>
        </p:spPr>
        <p:txBody>
          <a:bodyPr wrap="square" rtlCol="0">
            <a:spAutoFit/>
          </a:bodyPr>
          <a:lstStyle/>
          <a:p>
            <a:pPr lvl="0"/>
            <a:r>
              <a:rPr lang="en-US" b="1" dirty="0">
                <a:solidFill>
                  <a:schemeClr val="accent2"/>
                </a:solidFill>
              </a:rPr>
              <a:t>Article 21 of the Constitution of India  </a:t>
            </a:r>
            <a:r>
              <a:rPr lang="en-US" dirty="0"/>
              <a:t>No ‘person’ shall be deprived of his life or personal liberty except according to procedure established by </a:t>
            </a:r>
            <a:r>
              <a:rPr lang="en-US" dirty="0" smtClean="0"/>
              <a:t>law</a:t>
            </a:r>
            <a:endParaRPr lang="en-US" b="1" dirty="0"/>
          </a:p>
        </p:txBody>
      </p:sp>
      <p:sp>
        <p:nvSpPr>
          <p:cNvPr id="5" name="TextBox 4"/>
          <p:cNvSpPr txBox="1"/>
          <p:nvPr/>
        </p:nvSpPr>
        <p:spPr>
          <a:xfrm>
            <a:off x="630800" y="1846685"/>
            <a:ext cx="11109694" cy="923330"/>
          </a:xfrm>
          <a:prstGeom prst="rect">
            <a:avLst/>
          </a:prstGeom>
          <a:noFill/>
        </p:spPr>
        <p:txBody>
          <a:bodyPr wrap="square" rtlCol="0">
            <a:spAutoFit/>
          </a:bodyPr>
          <a:lstStyle/>
          <a:p>
            <a:pPr lvl="0"/>
            <a:r>
              <a:rPr lang="en-US" b="1" dirty="0" smtClean="0">
                <a:solidFill>
                  <a:schemeClr val="accent2"/>
                </a:solidFill>
              </a:rPr>
              <a:t>Article 14 of the Constitution of India </a:t>
            </a:r>
            <a:r>
              <a:rPr lang="en-US" dirty="0" smtClean="0"/>
              <a:t>The State shall not deny to any person equality before the law or the equal protection of the laws within the territory of </a:t>
            </a:r>
            <a:r>
              <a:rPr lang="en-US" dirty="0" smtClean="0"/>
              <a:t>India. Prohibition </a:t>
            </a:r>
            <a:r>
              <a:rPr lang="en-US" dirty="0" smtClean="0"/>
              <a:t>of discrimination on grounds of religion, race, caste, sex or place of birth</a:t>
            </a:r>
            <a:endParaRPr lang="en-US" dirty="0"/>
          </a:p>
        </p:txBody>
      </p:sp>
      <p:sp>
        <p:nvSpPr>
          <p:cNvPr id="7" name="TextBox 6"/>
          <p:cNvSpPr txBox="1"/>
          <p:nvPr/>
        </p:nvSpPr>
        <p:spPr>
          <a:xfrm>
            <a:off x="630800" y="2804182"/>
            <a:ext cx="11109694" cy="2862322"/>
          </a:xfrm>
          <a:prstGeom prst="rect">
            <a:avLst/>
          </a:prstGeom>
          <a:noFill/>
        </p:spPr>
        <p:txBody>
          <a:bodyPr wrap="square" rtlCol="0">
            <a:spAutoFit/>
          </a:bodyPr>
          <a:lstStyle/>
          <a:p>
            <a:pPr lvl="0" algn="just"/>
            <a:r>
              <a:rPr lang="en-US" b="1" dirty="0">
                <a:solidFill>
                  <a:schemeClr val="accent2"/>
                </a:solidFill>
              </a:rPr>
              <a:t>The Repatriation of Prisoners Act, </a:t>
            </a:r>
            <a:r>
              <a:rPr lang="en-US" b="1" dirty="0" smtClean="0">
                <a:solidFill>
                  <a:schemeClr val="accent2"/>
                </a:solidFill>
              </a:rPr>
              <a:t>2004 </a:t>
            </a:r>
            <a:r>
              <a:rPr lang="en-US" dirty="0" smtClean="0"/>
              <a:t> </a:t>
            </a:r>
            <a:r>
              <a:rPr lang="en-US" dirty="0"/>
              <a:t>The Government of India have signed the Agreement on Transfer of Sentenced Persons with 25 countries/territories viz. United Kingdom, Mauritius, France, Bulgaria, Egypt, South Korea, Saudi Arabia, Bangladesh, Sri Lanka, Cambodia, Israel, Bosnia &amp; Herzegovina, United Arab Emirates, Iran, Italy, Turkey, Maldives, Thailand, Russian Federation, Brazil, Kuwait, Vietnam, Australia, Qatar and the Hong Kong Special Administrative Region (HKSAR). The Government of India have also acceded to the Multilateral Convention, Inter-American Convention on Serving Criminal Sentence abroad of the OAS, with the </a:t>
            </a:r>
            <a:r>
              <a:rPr lang="en-US" dirty="0" smtClean="0"/>
              <a:t>Organization </a:t>
            </a:r>
            <a:r>
              <a:rPr lang="en-US" dirty="0"/>
              <a:t>of American </a:t>
            </a:r>
            <a:r>
              <a:rPr lang="en-US" dirty="0" smtClean="0"/>
              <a:t>States. In </a:t>
            </a:r>
            <a:r>
              <a:rPr lang="en-US" dirty="0"/>
              <a:t>total, 46 Indian prisoners have been repatriated (UK-3, Mauritius-14, Sri Lanka-29) to India and 10 foreign prisoners have been repatriated to their respective countries (UK-6, France-1, Israel-1, Germany-1, UAE-1)</a:t>
            </a:r>
            <a:r>
              <a:rPr lang="en-US" b="1" dirty="0" smtClean="0">
                <a:solidFill>
                  <a:schemeClr val="accent2"/>
                </a:solidFill>
              </a:rPr>
              <a:t> </a:t>
            </a: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562" y="4634465"/>
            <a:ext cx="11042216" cy="1200329"/>
          </a:xfrm>
          <a:prstGeom prst="rect">
            <a:avLst/>
          </a:prstGeom>
        </p:spPr>
        <p:txBody>
          <a:bodyPr wrap="square">
            <a:spAutoFit/>
          </a:bodyPr>
          <a:lstStyle/>
          <a:p>
            <a:r>
              <a:rPr lang="en-US" b="1" dirty="0" err="1" smtClean="0">
                <a:solidFill>
                  <a:srgbClr val="FF00FF"/>
                </a:solidFill>
              </a:rPr>
              <a:t>Jamesh</a:t>
            </a:r>
            <a:r>
              <a:rPr lang="en-US" b="1" dirty="0" smtClean="0">
                <a:solidFill>
                  <a:srgbClr val="FF00FF"/>
                </a:solidFill>
              </a:rPr>
              <a:t> </a:t>
            </a:r>
            <a:r>
              <a:rPr lang="en-US" b="1" dirty="0">
                <a:solidFill>
                  <a:srgbClr val="FF00FF"/>
                </a:solidFill>
              </a:rPr>
              <a:t>W. </a:t>
            </a:r>
            <a:r>
              <a:rPr lang="en-US" b="1" dirty="0" err="1">
                <a:solidFill>
                  <a:srgbClr val="FF00FF"/>
                </a:solidFill>
              </a:rPr>
              <a:t>Litchfild</a:t>
            </a:r>
            <a:r>
              <a:rPr lang="en-US" b="1" dirty="0">
                <a:solidFill>
                  <a:srgbClr val="FF00FF"/>
                </a:solidFill>
              </a:rPr>
              <a:t> v. Narcotics Central </a:t>
            </a:r>
            <a:r>
              <a:rPr lang="en-US" b="1" dirty="0" smtClean="0">
                <a:solidFill>
                  <a:srgbClr val="FF00FF"/>
                </a:solidFill>
              </a:rPr>
              <a:t>Bureau </a:t>
            </a:r>
            <a:r>
              <a:rPr lang="en-US" b="1" dirty="0" smtClean="0"/>
              <a:t>- </a:t>
            </a:r>
            <a:r>
              <a:rPr lang="en-IN" dirty="0"/>
              <a:t>The court held that merely because one is a foreign national, he cannot be deprived of his right to bail and if sufficient security is given one can be given bail.</a:t>
            </a:r>
            <a:endParaRPr lang="en-US" dirty="0"/>
          </a:p>
          <a:p>
            <a:r>
              <a:rPr lang="en-US" b="1" dirty="0" smtClean="0"/>
              <a:t> </a:t>
            </a:r>
            <a:endParaRPr lang="en-US" b="1" dirty="0"/>
          </a:p>
        </p:txBody>
      </p:sp>
      <p:sp>
        <p:nvSpPr>
          <p:cNvPr id="3" name="Rectangle 2"/>
          <p:cNvSpPr/>
          <p:nvPr/>
        </p:nvSpPr>
        <p:spPr>
          <a:xfrm>
            <a:off x="518984" y="527903"/>
            <a:ext cx="8625016" cy="523220"/>
          </a:xfrm>
          <a:prstGeom prst="rect">
            <a:avLst/>
          </a:prstGeom>
          <a:solidFill>
            <a:schemeClr val="accent4">
              <a:lumMod val="60000"/>
              <a:lumOff val="40000"/>
            </a:schemeClr>
          </a:solidFill>
        </p:spPr>
        <p:txBody>
          <a:bodyPr wrap="square">
            <a:spAutoFit/>
          </a:bodyPr>
          <a:lstStyle/>
          <a:p>
            <a:r>
              <a:rPr lang="en-US" sz="2800" dirty="0" smtClean="0"/>
              <a:t>Indian Case Laws</a:t>
            </a:r>
            <a:endParaRPr lang="en-US" sz="2800" dirty="0"/>
          </a:p>
        </p:txBody>
      </p:sp>
      <p:sp>
        <p:nvSpPr>
          <p:cNvPr id="5" name="TextBox 4"/>
          <p:cNvSpPr txBox="1"/>
          <p:nvPr/>
        </p:nvSpPr>
        <p:spPr>
          <a:xfrm>
            <a:off x="622562" y="1401841"/>
            <a:ext cx="11109694" cy="1200329"/>
          </a:xfrm>
          <a:prstGeom prst="rect">
            <a:avLst/>
          </a:prstGeom>
          <a:noFill/>
        </p:spPr>
        <p:txBody>
          <a:bodyPr wrap="square" rtlCol="0">
            <a:spAutoFit/>
          </a:bodyPr>
          <a:lstStyle/>
          <a:p>
            <a:pPr lvl="0"/>
            <a:r>
              <a:rPr lang="en-US" b="1" dirty="0" smtClean="0">
                <a:solidFill>
                  <a:srgbClr val="FF00FF"/>
                </a:solidFill>
              </a:rPr>
              <a:t>Sheikh Abdul Aziz vs. State of NCT Delhi </a:t>
            </a:r>
            <a:r>
              <a:rPr lang="en-US" dirty="0" smtClean="0"/>
              <a:t>– Deportation to take place within two weeks. Prisoner to be transferred to Detention Center within 1 week. Prisoner to be issued long term visa and identity certificate if the nationality cannot be ascertained. Cases to be referred to United National for third country resettlement.   </a:t>
            </a:r>
            <a:endParaRPr lang="en-US" dirty="0"/>
          </a:p>
        </p:txBody>
      </p:sp>
      <p:sp>
        <p:nvSpPr>
          <p:cNvPr id="6" name="TextBox 5"/>
          <p:cNvSpPr txBox="1"/>
          <p:nvPr/>
        </p:nvSpPr>
        <p:spPr>
          <a:xfrm>
            <a:off x="622562" y="2602170"/>
            <a:ext cx="11109694" cy="923330"/>
          </a:xfrm>
          <a:prstGeom prst="rect">
            <a:avLst/>
          </a:prstGeom>
          <a:noFill/>
        </p:spPr>
        <p:txBody>
          <a:bodyPr wrap="square" rtlCol="0">
            <a:spAutoFit/>
          </a:bodyPr>
          <a:lstStyle/>
          <a:p>
            <a:r>
              <a:rPr lang="en-US" b="1" dirty="0" smtClean="0">
                <a:solidFill>
                  <a:srgbClr val="FF00FF"/>
                </a:solidFill>
              </a:rPr>
              <a:t>Chandra Prakash </a:t>
            </a:r>
            <a:r>
              <a:rPr lang="en-US" b="1" dirty="0" err="1" smtClean="0">
                <a:solidFill>
                  <a:srgbClr val="FF00FF"/>
                </a:solidFill>
              </a:rPr>
              <a:t>Gajurel</a:t>
            </a:r>
            <a:r>
              <a:rPr lang="en-US" b="1" dirty="0" smtClean="0">
                <a:solidFill>
                  <a:srgbClr val="FF00FF"/>
                </a:solidFill>
              </a:rPr>
              <a:t> vs. State of Tamil Nadu </a:t>
            </a:r>
            <a:r>
              <a:rPr lang="en-US" dirty="0" smtClean="0"/>
              <a:t>– Supreme Court held that there is </a:t>
            </a:r>
            <a:r>
              <a:rPr lang="en-IN" dirty="0"/>
              <a:t>no difference between Indian Citizen and a Foreign National and Article </a:t>
            </a:r>
            <a:r>
              <a:rPr lang="en-IN" dirty="0" smtClean="0"/>
              <a:t>21 has </a:t>
            </a:r>
            <a:r>
              <a:rPr lang="en-IN" dirty="0"/>
              <a:t>to be broadly </a:t>
            </a:r>
            <a:r>
              <a:rPr lang="en-IN" dirty="0" smtClean="0"/>
              <a:t>interpreted while granting bail.</a:t>
            </a:r>
            <a:endParaRPr lang="en-US" dirty="0"/>
          </a:p>
        </p:txBody>
      </p:sp>
      <p:sp>
        <p:nvSpPr>
          <p:cNvPr id="7" name="TextBox 6"/>
          <p:cNvSpPr txBox="1"/>
          <p:nvPr/>
        </p:nvSpPr>
        <p:spPr>
          <a:xfrm>
            <a:off x="622562" y="3434136"/>
            <a:ext cx="11109694" cy="1200329"/>
          </a:xfrm>
          <a:prstGeom prst="rect">
            <a:avLst/>
          </a:prstGeom>
          <a:noFill/>
        </p:spPr>
        <p:txBody>
          <a:bodyPr wrap="square" rtlCol="0">
            <a:spAutoFit/>
          </a:bodyPr>
          <a:lstStyle/>
          <a:p>
            <a:pPr algn="just"/>
            <a:r>
              <a:rPr lang="en-US" b="1" dirty="0" err="1">
                <a:solidFill>
                  <a:srgbClr val="FF00FF"/>
                </a:solidFill>
              </a:rPr>
              <a:t>Fogia</a:t>
            </a:r>
            <a:r>
              <a:rPr lang="en-US" b="1" dirty="0">
                <a:solidFill>
                  <a:srgbClr val="FF00FF"/>
                </a:solidFill>
              </a:rPr>
              <a:t> v. State of </a:t>
            </a:r>
            <a:r>
              <a:rPr lang="en-US" b="1" dirty="0" smtClean="0">
                <a:solidFill>
                  <a:srgbClr val="FF00FF"/>
                </a:solidFill>
              </a:rPr>
              <a:t>Rajasthan </a:t>
            </a:r>
            <a:r>
              <a:rPr lang="en-US" b="1" dirty="0" smtClean="0"/>
              <a:t>- </a:t>
            </a:r>
            <a:r>
              <a:rPr lang="en-US" dirty="0" smtClean="0"/>
              <a:t>It was laid down that the Department of Home that has authorized the detention of the prisoner will arrange for legal and other assistance for him in order to get his citizenship determined. If the citizenship is not determined by the Department within 1 month, the order for detention of the prisoner will be quashed and his deportation would be restrained. </a:t>
            </a:r>
            <a:endParaRPr lang="en-US" dirty="0"/>
          </a:p>
        </p:txBody>
      </p:sp>
      <p:sp>
        <p:nvSpPr>
          <p:cNvPr id="9" name="Rectangle 8"/>
          <p:cNvSpPr/>
          <p:nvPr/>
        </p:nvSpPr>
        <p:spPr>
          <a:xfrm>
            <a:off x="622562" y="5511628"/>
            <a:ext cx="11042216" cy="646331"/>
          </a:xfrm>
          <a:prstGeom prst="rect">
            <a:avLst/>
          </a:prstGeom>
        </p:spPr>
        <p:txBody>
          <a:bodyPr wrap="square">
            <a:spAutoFit/>
          </a:bodyPr>
          <a:lstStyle/>
          <a:p>
            <a:r>
              <a:rPr lang="en-US" b="1" dirty="0">
                <a:solidFill>
                  <a:srgbClr val="FF00FF"/>
                </a:solidFill>
              </a:rPr>
              <a:t>Sheela </a:t>
            </a:r>
            <a:r>
              <a:rPr lang="en-US" b="1" dirty="0" err="1">
                <a:solidFill>
                  <a:srgbClr val="FF00FF"/>
                </a:solidFill>
              </a:rPr>
              <a:t>Barse</a:t>
            </a:r>
            <a:r>
              <a:rPr lang="en-US" b="1" dirty="0">
                <a:solidFill>
                  <a:srgbClr val="FF00FF"/>
                </a:solidFill>
              </a:rPr>
              <a:t> v. State of </a:t>
            </a:r>
            <a:r>
              <a:rPr lang="en-US" b="1" dirty="0" smtClean="0">
                <a:solidFill>
                  <a:srgbClr val="FF00FF"/>
                </a:solidFill>
              </a:rPr>
              <a:t>Maharashtra </a:t>
            </a:r>
            <a:r>
              <a:rPr lang="en-US" b="1" dirty="0" smtClean="0"/>
              <a:t>- </a:t>
            </a:r>
            <a:r>
              <a:rPr lang="en-US" dirty="0"/>
              <a:t> The </a:t>
            </a:r>
            <a:r>
              <a:rPr lang="en-US" dirty="0" smtClean="0"/>
              <a:t>Supreme Court laid </a:t>
            </a:r>
            <a:r>
              <a:rPr lang="en-US" dirty="0"/>
              <a:t>down that all, including the foreign prisoners have the right to free legal aid and should be provide the same by the government.</a:t>
            </a:r>
            <a:r>
              <a:rPr lang="en-US" b="1" dirty="0" smtClean="0"/>
              <a:t> </a:t>
            </a:r>
            <a:endParaRPr lang="en-US" b="1" dirty="0"/>
          </a:p>
        </p:txBody>
      </p:sp>
    </p:spTree>
    <p:extLst>
      <p:ext uri="{BB962C8B-B14F-4D97-AF65-F5344CB8AC3E}">
        <p14:creationId xmlns:p14="http://schemas.microsoft.com/office/powerpoint/2010/main" val="41826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453" y="1050099"/>
            <a:ext cx="10058400" cy="1477328"/>
          </a:xfrm>
          <a:prstGeom prst="rect">
            <a:avLst/>
          </a:prstGeom>
          <a:noFill/>
        </p:spPr>
        <p:txBody>
          <a:bodyPr wrap="square" rtlCol="0">
            <a:spAutoFit/>
          </a:bodyPr>
          <a:lstStyle/>
          <a:p>
            <a:pPr algn="ctr"/>
            <a:r>
              <a:rPr lang="en-US" dirty="0">
                <a:solidFill>
                  <a:schemeClr val="accent3"/>
                </a:solidFill>
              </a:rPr>
              <a:t>Regular Visitation </a:t>
            </a:r>
            <a:r>
              <a:rPr lang="en-US" dirty="0"/>
              <a:t>- To assist detainees by regularly visiting them and by offering assistance with:</a:t>
            </a:r>
          </a:p>
          <a:p>
            <a:pPr algn="ctr"/>
            <a:r>
              <a:rPr lang="en-US" dirty="0"/>
              <a:t>Access to lawyers</a:t>
            </a:r>
          </a:p>
          <a:p>
            <a:pPr algn="ctr"/>
            <a:r>
              <a:rPr lang="en-US" dirty="0"/>
              <a:t>Social Justice</a:t>
            </a:r>
          </a:p>
          <a:p>
            <a:pPr algn="ctr"/>
            <a:r>
              <a:rPr lang="en-US" dirty="0"/>
              <a:t>Facilitate contact with family members and community </a:t>
            </a:r>
            <a:r>
              <a:rPr lang="en-US" dirty="0" smtClean="0"/>
              <a:t>groups</a:t>
            </a:r>
            <a:endParaRPr lang="en-US" sz="2800" b="1" dirty="0"/>
          </a:p>
        </p:txBody>
      </p:sp>
      <p:sp>
        <p:nvSpPr>
          <p:cNvPr id="3" name="TextBox 2"/>
          <p:cNvSpPr txBox="1"/>
          <p:nvPr/>
        </p:nvSpPr>
        <p:spPr>
          <a:xfrm>
            <a:off x="527221" y="263611"/>
            <a:ext cx="7743569" cy="523220"/>
          </a:xfrm>
          <a:prstGeom prst="rect">
            <a:avLst/>
          </a:prstGeom>
          <a:solidFill>
            <a:srgbClr val="00B0F0"/>
          </a:solidFill>
        </p:spPr>
        <p:txBody>
          <a:bodyPr wrap="square" rtlCol="0">
            <a:spAutoFit/>
          </a:bodyPr>
          <a:lstStyle/>
          <a:p>
            <a:r>
              <a:rPr lang="en-US" sz="2800" dirty="0"/>
              <a:t>Things</a:t>
            </a:r>
            <a:r>
              <a:rPr lang="en-US" sz="2800" b="1" dirty="0"/>
              <a:t> </a:t>
            </a:r>
            <a:r>
              <a:rPr lang="en-US" sz="2800" dirty="0"/>
              <a:t>to </a:t>
            </a:r>
            <a:r>
              <a:rPr lang="en-US" sz="2800" dirty="0" smtClean="0"/>
              <a:t>Remember: Consular Officers</a:t>
            </a:r>
            <a:endParaRPr lang="en-US" sz="2800" dirty="0"/>
          </a:p>
        </p:txBody>
      </p:sp>
      <p:sp>
        <p:nvSpPr>
          <p:cNvPr id="4" name="TextBox 3"/>
          <p:cNvSpPr txBox="1"/>
          <p:nvPr/>
        </p:nvSpPr>
        <p:spPr>
          <a:xfrm>
            <a:off x="637099" y="2590979"/>
            <a:ext cx="10058400" cy="923330"/>
          </a:xfrm>
          <a:prstGeom prst="rect">
            <a:avLst/>
          </a:prstGeom>
          <a:noFill/>
        </p:spPr>
        <p:txBody>
          <a:bodyPr wrap="square" rtlCol="0">
            <a:spAutoFit/>
          </a:bodyPr>
          <a:lstStyle/>
          <a:p>
            <a:pPr algn="ctr"/>
            <a:r>
              <a:rPr lang="en-US" dirty="0">
                <a:solidFill>
                  <a:schemeClr val="accent3"/>
                </a:solidFill>
              </a:rPr>
              <a:t>Rights Awareness </a:t>
            </a:r>
            <a:r>
              <a:rPr lang="en-US" dirty="0"/>
              <a:t>– To produce information leaflets with </a:t>
            </a:r>
            <a:r>
              <a:rPr lang="en-US" u="sng" dirty="0"/>
              <a:t>contact details of consular authorities,</a:t>
            </a:r>
            <a:r>
              <a:rPr lang="en-US" dirty="0"/>
              <a:t> </a:t>
            </a:r>
            <a:r>
              <a:rPr lang="en-US" u="sng" dirty="0"/>
              <a:t>assistance </a:t>
            </a:r>
            <a:r>
              <a:rPr lang="en-US" u="sng" dirty="0" smtClean="0"/>
              <a:t>offered</a:t>
            </a:r>
            <a:r>
              <a:rPr lang="en-US" dirty="0" smtClean="0"/>
              <a:t>,</a:t>
            </a:r>
            <a:r>
              <a:rPr lang="en-US" u="sng" dirty="0" smtClean="0"/>
              <a:t> rights of foreign prisoners</a:t>
            </a:r>
            <a:r>
              <a:rPr lang="en-US" dirty="0" smtClean="0"/>
              <a:t> </a:t>
            </a:r>
            <a:r>
              <a:rPr lang="en-US" dirty="0"/>
              <a:t>and </a:t>
            </a:r>
            <a:r>
              <a:rPr lang="en-US" u="sng" dirty="0"/>
              <a:t>transfer arrangements</a:t>
            </a:r>
            <a:r>
              <a:rPr lang="en-US" dirty="0"/>
              <a:t> which can be given to the </a:t>
            </a:r>
            <a:r>
              <a:rPr lang="en-US" dirty="0" smtClean="0"/>
              <a:t>foreign </a:t>
            </a:r>
            <a:r>
              <a:rPr lang="en-US" dirty="0"/>
              <a:t>prisoner at the time of their entry in prison.</a:t>
            </a:r>
          </a:p>
        </p:txBody>
      </p:sp>
      <p:sp>
        <p:nvSpPr>
          <p:cNvPr id="5" name="TextBox 4"/>
          <p:cNvSpPr txBox="1"/>
          <p:nvPr/>
        </p:nvSpPr>
        <p:spPr>
          <a:xfrm>
            <a:off x="637099" y="3732522"/>
            <a:ext cx="10058400" cy="923330"/>
          </a:xfrm>
          <a:prstGeom prst="rect">
            <a:avLst/>
          </a:prstGeom>
          <a:noFill/>
        </p:spPr>
        <p:txBody>
          <a:bodyPr wrap="square" rtlCol="0">
            <a:spAutoFit/>
          </a:bodyPr>
          <a:lstStyle/>
          <a:p>
            <a:pPr algn="ctr"/>
            <a:r>
              <a:rPr lang="en-US" dirty="0">
                <a:solidFill>
                  <a:schemeClr val="accent3"/>
                </a:solidFill>
              </a:rPr>
              <a:t>Prisoners facing Death Penalty </a:t>
            </a:r>
            <a:r>
              <a:rPr lang="en-US" dirty="0"/>
              <a:t>- Prompt interpretation services and consular assistance must be ensured to the foreign nationals facing the death penalty during meetings with their lawyers. </a:t>
            </a:r>
          </a:p>
        </p:txBody>
      </p:sp>
      <p:sp>
        <p:nvSpPr>
          <p:cNvPr id="6" name="TextBox 5"/>
          <p:cNvSpPr txBox="1"/>
          <p:nvPr/>
        </p:nvSpPr>
        <p:spPr>
          <a:xfrm>
            <a:off x="764786" y="4782956"/>
            <a:ext cx="10058400" cy="923330"/>
          </a:xfrm>
          <a:prstGeom prst="rect">
            <a:avLst/>
          </a:prstGeom>
          <a:noFill/>
        </p:spPr>
        <p:txBody>
          <a:bodyPr wrap="square" rtlCol="0">
            <a:spAutoFit/>
          </a:bodyPr>
          <a:lstStyle/>
          <a:p>
            <a:pPr algn="ctr"/>
            <a:r>
              <a:rPr lang="en-US" dirty="0">
                <a:solidFill>
                  <a:schemeClr val="accent3"/>
                </a:solidFill>
              </a:rPr>
              <a:t>Deportation</a:t>
            </a:r>
            <a:r>
              <a:rPr lang="en-US" dirty="0"/>
              <a:t> – Efficient coordination with the Prison Authorities, Home Department and Ministry of External Affairs must be maintained to obtain necessary documents and facilitate communication between prisoners and relatives in the home country.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25150" y="2087685"/>
            <a:ext cx="10273552" cy="369332"/>
          </a:xfrm>
          <a:prstGeom prst="rect">
            <a:avLst/>
          </a:prstGeom>
          <a:noFill/>
        </p:spPr>
        <p:txBody>
          <a:bodyPr wrap="square" rtlCol="0">
            <a:spAutoFit/>
          </a:bodyPr>
          <a:lstStyle/>
          <a:p>
            <a:pPr algn="ctr"/>
            <a:r>
              <a:rPr lang="en-US" dirty="0">
                <a:solidFill>
                  <a:schemeClr val="accent6"/>
                </a:solidFill>
              </a:rPr>
              <a:t>Magistrate at the time of First Production</a:t>
            </a:r>
          </a:p>
        </p:txBody>
      </p:sp>
      <p:sp>
        <p:nvSpPr>
          <p:cNvPr id="3" name="TextBox 2"/>
          <p:cNvSpPr txBox="1"/>
          <p:nvPr/>
        </p:nvSpPr>
        <p:spPr>
          <a:xfrm>
            <a:off x="519589" y="414315"/>
            <a:ext cx="8673353" cy="523220"/>
          </a:xfrm>
          <a:prstGeom prst="rect">
            <a:avLst/>
          </a:prstGeom>
          <a:solidFill>
            <a:schemeClr val="accent1"/>
          </a:solidFill>
        </p:spPr>
        <p:txBody>
          <a:bodyPr wrap="square" rtlCol="0">
            <a:spAutoFit/>
          </a:bodyPr>
          <a:lstStyle/>
          <a:p>
            <a:r>
              <a:rPr lang="en-US" sz="2800" dirty="0" smtClean="0"/>
              <a:t>Who to </a:t>
            </a:r>
            <a:r>
              <a:rPr lang="en-US" sz="2800" dirty="0" err="1" smtClean="0"/>
              <a:t>approach:Prisoner</a:t>
            </a:r>
            <a:endParaRPr lang="en-US" sz="2800" dirty="0"/>
          </a:p>
        </p:txBody>
      </p:sp>
      <p:sp>
        <p:nvSpPr>
          <p:cNvPr id="4" name="TextBox 3"/>
          <p:cNvSpPr txBox="1"/>
          <p:nvPr/>
        </p:nvSpPr>
        <p:spPr>
          <a:xfrm>
            <a:off x="-469474" y="2685876"/>
            <a:ext cx="10273552" cy="369332"/>
          </a:xfrm>
          <a:prstGeom prst="rect">
            <a:avLst/>
          </a:prstGeom>
          <a:noFill/>
        </p:spPr>
        <p:txBody>
          <a:bodyPr wrap="square" rtlCol="0">
            <a:spAutoFit/>
          </a:bodyPr>
          <a:lstStyle/>
          <a:p>
            <a:pPr algn="ctr"/>
            <a:r>
              <a:rPr lang="en-US" dirty="0" smtClean="0">
                <a:solidFill>
                  <a:schemeClr val="accent1"/>
                </a:solidFill>
              </a:rPr>
              <a:t>Non </a:t>
            </a:r>
            <a:r>
              <a:rPr lang="en-US" dirty="0">
                <a:solidFill>
                  <a:schemeClr val="accent1"/>
                </a:solidFill>
              </a:rPr>
              <a:t>Official and Official </a:t>
            </a:r>
            <a:r>
              <a:rPr lang="en-US" dirty="0" smtClean="0">
                <a:solidFill>
                  <a:schemeClr val="accent1"/>
                </a:solidFill>
              </a:rPr>
              <a:t>Visitors who visit the jail regularly to monitor and inspect</a:t>
            </a:r>
          </a:p>
        </p:txBody>
      </p:sp>
      <p:sp>
        <p:nvSpPr>
          <p:cNvPr id="5" name="TextBox 4"/>
          <p:cNvSpPr txBox="1"/>
          <p:nvPr/>
        </p:nvSpPr>
        <p:spPr>
          <a:xfrm>
            <a:off x="-1325150" y="3205546"/>
            <a:ext cx="10273552" cy="369332"/>
          </a:xfrm>
          <a:prstGeom prst="rect">
            <a:avLst/>
          </a:prstGeom>
          <a:noFill/>
        </p:spPr>
        <p:txBody>
          <a:bodyPr wrap="square" rtlCol="0">
            <a:spAutoFit/>
          </a:bodyPr>
          <a:lstStyle/>
          <a:p>
            <a:pPr algn="ctr"/>
            <a:r>
              <a:rPr lang="en-US" dirty="0" smtClean="0">
                <a:solidFill>
                  <a:schemeClr val="accent6"/>
                </a:solidFill>
              </a:rPr>
              <a:t>Prisoner Grievance Box</a:t>
            </a:r>
          </a:p>
        </p:txBody>
      </p:sp>
      <p:sp>
        <p:nvSpPr>
          <p:cNvPr id="6" name="TextBox 5"/>
          <p:cNvSpPr txBox="1"/>
          <p:nvPr/>
        </p:nvSpPr>
        <p:spPr>
          <a:xfrm>
            <a:off x="-1493593" y="3756733"/>
            <a:ext cx="10273552" cy="369332"/>
          </a:xfrm>
          <a:prstGeom prst="rect">
            <a:avLst/>
          </a:prstGeom>
          <a:noFill/>
        </p:spPr>
        <p:txBody>
          <a:bodyPr wrap="square" rtlCol="0">
            <a:spAutoFit/>
          </a:bodyPr>
          <a:lstStyle/>
          <a:p>
            <a:pPr algn="ctr"/>
            <a:r>
              <a:rPr lang="en-US" dirty="0" smtClean="0">
                <a:solidFill>
                  <a:schemeClr val="accent1"/>
                </a:solidFill>
              </a:rPr>
              <a:t>Letters to High Court and Supreme Court (Epistolary Jurisdiction) </a:t>
            </a:r>
          </a:p>
        </p:txBody>
      </p:sp>
      <p:sp>
        <p:nvSpPr>
          <p:cNvPr id="7" name="TextBox 6"/>
          <p:cNvSpPr txBox="1"/>
          <p:nvPr/>
        </p:nvSpPr>
        <p:spPr>
          <a:xfrm>
            <a:off x="-1576820" y="4354924"/>
            <a:ext cx="10273552" cy="369332"/>
          </a:xfrm>
          <a:prstGeom prst="rect">
            <a:avLst/>
          </a:prstGeom>
          <a:noFill/>
        </p:spPr>
        <p:txBody>
          <a:bodyPr wrap="square" rtlCol="0">
            <a:spAutoFit/>
          </a:bodyPr>
          <a:lstStyle/>
          <a:p>
            <a:pPr algn="ctr"/>
            <a:r>
              <a:rPr lang="en-US" dirty="0" smtClean="0">
                <a:solidFill>
                  <a:schemeClr val="accent6"/>
                </a:solidFill>
              </a:rPr>
              <a:t>Welfare Officers</a:t>
            </a:r>
            <a:endParaRPr lang="en-US" dirty="0">
              <a:solidFill>
                <a:schemeClr val="accent6"/>
              </a:solidFill>
            </a:endParaRPr>
          </a:p>
        </p:txBody>
      </p:sp>
      <p:sp>
        <p:nvSpPr>
          <p:cNvPr id="8" name="TextBox 7"/>
          <p:cNvSpPr txBox="1"/>
          <p:nvPr/>
        </p:nvSpPr>
        <p:spPr>
          <a:xfrm>
            <a:off x="-1493593" y="1489494"/>
            <a:ext cx="10273552" cy="369332"/>
          </a:xfrm>
          <a:prstGeom prst="rect">
            <a:avLst/>
          </a:prstGeom>
          <a:noFill/>
        </p:spPr>
        <p:txBody>
          <a:bodyPr wrap="square" rtlCol="0">
            <a:spAutoFit/>
          </a:bodyPr>
          <a:lstStyle/>
          <a:p>
            <a:pPr algn="ctr"/>
            <a:r>
              <a:rPr lang="en-US" dirty="0">
                <a:solidFill>
                  <a:schemeClr val="accent1"/>
                </a:solidFill>
              </a:rPr>
              <a:t>Diplomatic Mission/Consular Representative</a:t>
            </a:r>
          </a:p>
        </p:txBody>
      </p:sp>
      <p:sp>
        <p:nvSpPr>
          <p:cNvPr id="9" name="TextBox 8"/>
          <p:cNvSpPr txBox="1"/>
          <p:nvPr/>
        </p:nvSpPr>
        <p:spPr>
          <a:xfrm>
            <a:off x="-1493593" y="4977832"/>
            <a:ext cx="10273552" cy="369332"/>
          </a:xfrm>
          <a:prstGeom prst="rect">
            <a:avLst/>
          </a:prstGeom>
          <a:noFill/>
        </p:spPr>
        <p:txBody>
          <a:bodyPr wrap="square" rtlCol="0">
            <a:spAutoFit/>
          </a:bodyPr>
          <a:lstStyle/>
          <a:p>
            <a:pPr algn="ctr"/>
            <a:r>
              <a:rPr lang="en-US" dirty="0" smtClean="0">
                <a:solidFill>
                  <a:schemeClr val="accent1"/>
                </a:solidFill>
              </a:rPr>
              <a:t>United Nations (Asylum Seekers)</a:t>
            </a:r>
            <a:endParaRPr lang="en-US" dirty="0">
              <a:solidFill>
                <a:schemeClr val="accent1"/>
              </a:solidFill>
            </a:endParaRPr>
          </a:p>
        </p:txBody>
      </p:sp>
      <p:sp>
        <p:nvSpPr>
          <p:cNvPr id="10" name="TextBox 9"/>
          <p:cNvSpPr txBox="1"/>
          <p:nvPr/>
        </p:nvSpPr>
        <p:spPr>
          <a:xfrm>
            <a:off x="-1493593" y="5576023"/>
            <a:ext cx="10273552" cy="369332"/>
          </a:xfrm>
          <a:prstGeom prst="rect">
            <a:avLst/>
          </a:prstGeom>
          <a:noFill/>
        </p:spPr>
        <p:txBody>
          <a:bodyPr wrap="square" rtlCol="0">
            <a:spAutoFit/>
          </a:bodyPr>
          <a:lstStyle/>
          <a:p>
            <a:pPr algn="ctr"/>
            <a:r>
              <a:rPr lang="en-US" dirty="0" smtClean="0">
                <a:solidFill>
                  <a:schemeClr val="accent6"/>
                </a:solidFill>
              </a:rPr>
              <a:t>Letter to State Home Departments and Ministry of Home Affairs</a:t>
            </a:r>
            <a:endParaRPr lang="en-US" dirty="0">
              <a:solidFill>
                <a:schemeClr val="accent6"/>
              </a:solidFill>
            </a:endParaRPr>
          </a:p>
        </p:txBody>
      </p:sp>
      <p:sp>
        <p:nvSpPr>
          <p:cNvPr id="13" name="TextBox 12"/>
          <p:cNvSpPr txBox="1"/>
          <p:nvPr/>
        </p:nvSpPr>
        <p:spPr>
          <a:xfrm>
            <a:off x="-1256779" y="6198931"/>
            <a:ext cx="10273552" cy="369332"/>
          </a:xfrm>
          <a:prstGeom prst="rect">
            <a:avLst/>
          </a:prstGeom>
          <a:noFill/>
        </p:spPr>
        <p:txBody>
          <a:bodyPr wrap="square" rtlCol="0">
            <a:spAutoFit/>
          </a:bodyPr>
          <a:lstStyle/>
          <a:p>
            <a:pPr algn="ctr"/>
            <a:r>
              <a:rPr lang="en-US" dirty="0" smtClean="0">
                <a:solidFill>
                  <a:schemeClr val="accent1"/>
                </a:solidFill>
              </a:rPr>
              <a:t>Police Complaints Authority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175" y="1378757"/>
            <a:ext cx="10843478" cy="1200329"/>
          </a:xfrm>
          <a:prstGeom prst="rect">
            <a:avLst/>
          </a:prstGeom>
          <a:noFill/>
        </p:spPr>
        <p:txBody>
          <a:bodyPr wrap="square" rtlCol="0">
            <a:spAutoFit/>
          </a:bodyPr>
          <a:lstStyle/>
          <a:p>
            <a:pPr algn="ctr"/>
            <a:r>
              <a:rPr lang="en-US" b="1" dirty="0" smtClean="0">
                <a:solidFill>
                  <a:srgbClr val="00B0F0"/>
                </a:solidFill>
              </a:rPr>
              <a:t>Belgium</a:t>
            </a:r>
          </a:p>
          <a:p>
            <a:pPr algn="ctr"/>
            <a:r>
              <a:rPr lang="en-US" dirty="0">
                <a:solidFill>
                  <a:schemeClr val="accent2"/>
                </a:solidFill>
              </a:rPr>
              <a:t>Legal information sessions for foreign national prisoners</a:t>
            </a:r>
          </a:p>
          <a:p>
            <a:pPr algn="ctr"/>
            <a:r>
              <a:rPr lang="en-US" dirty="0"/>
              <a:t> </a:t>
            </a:r>
            <a:r>
              <a:rPr lang="en-US" dirty="0" smtClean="0"/>
              <a:t>In </a:t>
            </a:r>
            <a:r>
              <a:rPr lang="en-US" dirty="0"/>
              <a:t>order to provide prisoners with more insight about legal proceedings some Belgian prisons organize “foreign prisoners’ information sessions” by lawyers</a:t>
            </a:r>
            <a:r>
              <a:rPr lang="en-US" dirty="0" smtClean="0"/>
              <a:t>.</a:t>
            </a:r>
            <a:endParaRPr lang="en-US" sz="2400" dirty="0"/>
          </a:p>
        </p:txBody>
      </p:sp>
      <p:sp>
        <p:nvSpPr>
          <p:cNvPr id="3" name="TextBox 2"/>
          <p:cNvSpPr txBox="1"/>
          <p:nvPr/>
        </p:nvSpPr>
        <p:spPr>
          <a:xfrm>
            <a:off x="387179" y="255373"/>
            <a:ext cx="7084540" cy="523220"/>
          </a:xfrm>
          <a:prstGeom prst="rect">
            <a:avLst/>
          </a:prstGeom>
          <a:solidFill>
            <a:schemeClr val="accent6"/>
          </a:solidFill>
        </p:spPr>
        <p:txBody>
          <a:bodyPr wrap="square" rtlCol="0">
            <a:spAutoFit/>
          </a:bodyPr>
          <a:lstStyle/>
          <a:p>
            <a:r>
              <a:rPr lang="en-US" sz="2800" dirty="0" smtClean="0"/>
              <a:t>Good Practices</a:t>
            </a:r>
            <a:endParaRPr lang="en-US" sz="2800" dirty="0"/>
          </a:p>
        </p:txBody>
      </p:sp>
      <p:sp>
        <p:nvSpPr>
          <p:cNvPr id="4" name="TextBox 3"/>
          <p:cNvSpPr txBox="1"/>
          <p:nvPr/>
        </p:nvSpPr>
        <p:spPr>
          <a:xfrm>
            <a:off x="318791" y="2726174"/>
            <a:ext cx="10662246" cy="2031325"/>
          </a:xfrm>
          <a:prstGeom prst="rect">
            <a:avLst/>
          </a:prstGeom>
          <a:noFill/>
        </p:spPr>
        <p:txBody>
          <a:bodyPr wrap="square" rtlCol="0">
            <a:spAutoFit/>
          </a:bodyPr>
          <a:lstStyle/>
          <a:p>
            <a:pPr algn="ctr"/>
            <a:r>
              <a:rPr lang="en-US" b="1" dirty="0" smtClean="0">
                <a:solidFill>
                  <a:srgbClr val="00B0F0"/>
                </a:solidFill>
              </a:rPr>
              <a:t>Brazil</a:t>
            </a:r>
          </a:p>
          <a:p>
            <a:pPr algn="ctr"/>
            <a:r>
              <a:rPr lang="en-US" dirty="0" smtClean="0">
                <a:solidFill>
                  <a:schemeClr val="accent2"/>
                </a:solidFill>
              </a:rPr>
              <a:t>Parole </a:t>
            </a:r>
            <a:r>
              <a:rPr lang="en-US" dirty="0">
                <a:solidFill>
                  <a:schemeClr val="accent2"/>
                </a:solidFill>
              </a:rPr>
              <a:t>and progression of regime for foreign national prisoners</a:t>
            </a:r>
          </a:p>
          <a:p>
            <a:pPr algn="ctr"/>
            <a:r>
              <a:rPr lang="en-US" dirty="0"/>
              <a:t>There is no impediment in the penal legislation for a judge to allow foreign nationals to exercise the same rights secured in law for the Brazilian prisoners. </a:t>
            </a:r>
            <a:r>
              <a:rPr lang="en-US" dirty="0" smtClean="0"/>
              <a:t>In </a:t>
            </a:r>
            <a:r>
              <a:rPr lang="en-US" dirty="0"/>
              <a:t>practice foreign nationals end up not being granted these legal benefits for fear of an escape but a few judges in a few states in the country, especially the State of Paraná, have insisted that this is absolutely illegal and have granted both parole and progression of regimes for these men and women</a:t>
            </a:r>
            <a:r>
              <a:rPr lang="en-US" dirty="0" smtClean="0"/>
              <a:t>.</a:t>
            </a:r>
            <a:endParaRPr lang="en-US" sz="2400" dirty="0"/>
          </a:p>
        </p:txBody>
      </p:sp>
      <p:sp>
        <p:nvSpPr>
          <p:cNvPr id="5" name="TextBox 4"/>
          <p:cNvSpPr txBox="1"/>
          <p:nvPr/>
        </p:nvSpPr>
        <p:spPr>
          <a:xfrm>
            <a:off x="1491533" y="4757499"/>
            <a:ext cx="9749118" cy="461665"/>
          </a:xfrm>
          <a:prstGeom prst="rect">
            <a:avLst/>
          </a:prstGeom>
          <a:noFill/>
        </p:spPr>
        <p:txBody>
          <a:bodyPr wrap="square" rtlCol="0">
            <a:spAutoFit/>
          </a:bodyPr>
          <a:lstStyle/>
          <a:p>
            <a:pPr algn="ctr"/>
            <a:endParaRPr lang="en-US" sz="2400" dirty="0"/>
          </a:p>
        </p:txBody>
      </p:sp>
      <p:sp>
        <p:nvSpPr>
          <p:cNvPr id="8" name="TextBox 7"/>
          <p:cNvSpPr txBox="1"/>
          <p:nvPr/>
        </p:nvSpPr>
        <p:spPr>
          <a:xfrm>
            <a:off x="502509" y="4904587"/>
            <a:ext cx="10412626" cy="1200329"/>
          </a:xfrm>
          <a:prstGeom prst="rect">
            <a:avLst/>
          </a:prstGeom>
          <a:noFill/>
        </p:spPr>
        <p:txBody>
          <a:bodyPr wrap="square" rtlCol="0">
            <a:spAutoFit/>
          </a:bodyPr>
          <a:lstStyle/>
          <a:p>
            <a:pPr algn="ctr"/>
            <a:r>
              <a:rPr lang="en-US" b="1" dirty="0" smtClean="0">
                <a:solidFill>
                  <a:srgbClr val="00B0F0"/>
                </a:solidFill>
              </a:rPr>
              <a:t>Poland</a:t>
            </a:r>
          </a:p>
          <a:p>
            <a:pPr algn="ctr"/>
            <a:r>
              <a:rPr lang="en-US" dirty="0">
                <a:solidFill>
                  <a:schemeClr val="accent2"/>
                </a:solidFill>
              </a:rPr>
              <a:t>Placing foreign national prisoners close to their homes</a:t>
            </a:r>
          </a:p>
          <a:p>
            <a:pPr algn="ctr"/>
            <a:r>
              <a:rPr lang="en-US" dirty="0"/>
              <a:t>In Poland nationals from Eastern European countries are placed in prisons situated close to the east border to facilitate visits from </a:t>
            </a:r>
            <a:r>
              <a:rPr lang="en-US" dirty="0" smtClean="0"/>
              <a:t>families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594" y="2537254"/>
            <a:ext cx="7043351" cy="830997"/>
          </a:xfrm>
          <a:prstGeom prst="rect">
            <a:avLst/>
          </a:prstGeom>
          <a:noFill/>
        </p:spPr>
        <p:txBody>
          <a:bodyPr wrap="square" rtlCol="0">
            <a:spAutoFit/>
          </a:bodyPr>
          <a:lstStyle/>
          <a:p>
            <a:pPr algn="ctr"/>
            <a:r>
              <a:rPr lang="en-US" sz="4800" dirty="0" smtClean="0"/>
              <a:t>Questions</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222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345473"/>
            <a:ext cx="12192000" cy="4247317"/>
          </a:xfrm>
          <a:prstGeom prst="rect">
            <a:avLst/>
          </a:prstGeom>
          <a:solidFill>
            <a:schemeClr val="tx1">
              <a:lumMod val="75000"/>
            </a:schemeClr>
          </a:solidFill>
        </p:spPr>
        <p:txBody>
          <a:bodyPr wrap="square"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pic>
        <p:nvPicPr>
          <p:cNvPr id="10" name="Picture 9" descr="CHRI New Logo FINAL RGB"/>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0196" y="2377440"/>
            <a:ext cx="1841862" cy="1854926"/>
          </a:xfrm>
          <a:prstGeom prst="rect">
            <a:avLst/>
          </a:prstGeom>
          <a:noFill/>
          <a:ln>
            <a:noFill/>
          </a:ln>
        </p:spPr>
      </p:pic>
      <p:sp>
        <p:nvSpPr>
          <p:cNvPr id="13" name="TextBox 12"/>
          <p:cNvSpPr txBox="1"/>
          <p:nvPr/>
        </p:nvSpPr>
        <p:spPr>
          <a:xfrm>
            <a:off x="0" y="1619794"/>
            <a:ext cx="4741817" cy="369332"/>
          </a:xfrm>
          <a:prstGeom prst="rect">
            <a:avLst/>
          </a:prstGeom>
          <a:noFill/>
        </p:spPr>
        <p:txBody>
          <a:bodyPr wrap="square" rtlCol="0">
            <a:spAutoFit/>
          </a:bodyPr>
          <a:lstStyle/>
          <a:p>
            <a:r>
              <a:rPr lang="en-US" b="1" dirty="0" smtClean="0"/>
              <a:t>FOUNDED IN 1987</a:t>
            </a:r>
            <a:endParaRPr lang="en-US" b="1" dirty="0"/>
          </a:p>
        </p:txBody>
      </p:sp>
      <p:sp>
        <p:nvSpPr>
          <p:cNvPr id="16" name="TextBox 15"/>
          <p:cNvSpPr txBox="1"/>
          <p:nvPr/>
        </p:nvSpPr>
        <p:spPr>
          <a:xfrm>
            <a:off x="0" y="2364378"/>
            <a:ext cx="3827417" cy="369332"/>
          </a:xfrm>
          <a:prstGeom prst="rect">
            <a:avLst/>
          </a:prstGeom>
          <a:noFill/>
        </p:spPr>
        <p:txBody>
          <a:bodyPr wrap="square" rtlCol="0">
            <a:spAutoFit/>
          </a:bodyPr>
          <a:lstStyle/>
          <a:p>
            <a:r>
              <a:rPr lang="en-US" b="1" dirty="0" smtClean="0"/>
              <a:t>INDEPENDENT</a:t>
            </a:r>
            <a:endParaRPr lang="en-US" b="1" dirty="0"/>
          </a:p>
        </p:txBody>
      </p:sp>
      <p:sp>
        <p:nvSpPr>
          <p:cNvPr id="17" name="TextBox 16"/>
          <p:cNvSpPr txBox="1"/>
          <p:nvPr/>
        </p:nvSpPr>
        <p:spPr>
          <a:xfrm>
            <a:off x="0" y="3095897"/>
            <a:ext cx="2577737" cy="369332"/>
          </a:xfrm>
          <a:prstGeom prst="rect">
            <a:avLst/>
          </a:prstGeom>
          <a:noFill/>
        </p:spPr>
        <p:txBody>
          <a:bodyPr wrap="square" rtlCol="0">
            <a:spAutoFit/>
          </a:bodyPr>
          <a:lstStyle/>
          <a:p>
            <a:r>
              <a:rPr lang="en-US" b="1" dirty="0" smtClean="0"/>
              <a:t>NON-PARTISAN</a:t>
            </a:r>
            <a:endParaRPr lang="en-US" b="1" dirty="0"/>
          </a:p>
        </p:txBody>
      </p:sp>
      <p:sp>
        <p:nvSpPr>
          <p:cNvPr id="18" name="TextBox 17"/>
          <p:cNvSpPr txBox="1"/>
          <p:nvPr/>
        </p:nvSpPr>
        <p:spPr>
          <a:xfrm>
            <a:off x="-1" y="3866607"/>
            <a:ext cx="2886891" cy="369332"/>
          </a:xfrm>
          <a:prstGeom prst="rect">
            <a:avLst/>
          </a:prstGeom>
          <a:noFill/>
        </p:spPr>
        <p:txBody>
          <a:bodyPr wrap="square" rtlCol="0">
            <a:spAutoFit/>
          </a:bodyPr>
          <a:lstStyle/>
          <a:p>
            <a:r>
              <a:rPr lang="en-US" b="1" dirty="0" smtClean="0"/>
              <a:t>NON-GOVERNMENTAL </a:t>
            </a:r>
            <a:endParaRPr lang="en-US" b="1" dirty="0"/>
          </a:p>
        </p:txBody>
      </p:sp>
      <p:sp>
        <p:nvSpPr>
          <p:cNvPr id="20" name="TextBox 19"/>
          <p:cNvSpPr txBox="1"/>
          <p:nvPr/>
        </p:nvSpPr>
        <p:spPr>
          <a:xfrm>
            <a:off x="9157063" y="1698172"/>
            <a:ext cx="3217817" cy="378823"/>
          </a:xfrm>
          <a:prstGeom prst="rect">
            <a:avLst/>
          </a:prstGeom>
          <a:noFill/>
        </p:spPr>
        <p:txBody>
          <a:bodyPr wrap="square" rtlCol="0">
            <a:spAutoFit/>
          </a:bodyPr>
          <a:lstStyle/>
          <a:p>
            <a:r>
              <a:rPr lang="en-US" b="1" dirty="0" smtClean="0"/>
              <a:t>ACCESS TO JUSTICE</a:t>
            </a:r>
            <a:endParaRPr lang="en-US" b="1" dirty="0"/>
          </a:p>
        </p:txBody>
      </p:sp>
      <p:sp>
        <p:nvSpPr>
          <p:cNvPr id="21" name="TextBox 20"/>
          <p:cNvSpPr txBox="1"/>
          <p:nvPr/>
        </p:nvSpPr>
        <p:spPr>
          <a:xfrm>
            <a:off x="-209006" y="4950824"/>
            <a:ext cx="12762413" cy="400110"/>
          </a:xfrm>
          <a:prstGeom prst="rect">
            <a:avLst/>
          </a:prstGeom>
          <a:noFill/>
        </p:spPr>
        <p:txBody>
          <a:bodyPr wrap="square" rtlCol="0">
            <a:spAutoFit/>
          </a:bodyPr>
          <a:lstStyle/>
          <a:p>
            <a:pPr algn="ctr"/>
            <a:r>
              <a:rPr lang="en-US" sz="2000" b="1" dirty="0" smtClean="0">
                <a:solidFill>
                  <a:schemeClr val="accent1"/>
                </a:solidFill>
              </a:rPr>
              <a:t>Ensure the practical realization of human rights in the countries of the Commonwealth</a:t>
            </a:r>
            <a:endParaRPr lang="en-US" sz="2000" b="1" dirty="0">
              <a:solidFill>
                <a:schemeClr val="accent1"/>
              </a:solidFill>
            </a:endParaRPr>
          </a:p>
        </p:txBody>
      </p:sp>
      <p:sp>
        <p:nvSpPr>
          <p:cNvPr id="22" name="TextBox 21"/>
          <p:cNvSpPr txBox="1"/>
          <p:nvPr/>
        </p:nvSpPr>
        <p:spPr>
          <a:xfrm>
            <a:off x="401300" y="212576"/>
            <a:ext cx="8516983" cy="523220"/>
          </a:xfrm>
          <a:prstGeom prst="rect">
            <a:avLst/>
          </a:prstGeom>
          <a:solidFill>
            <a:schemeClr val="accent2"/>
          </a:solidFill>
        </p:spPr>
        <p:txBody>
          <a:bodyPr wrap="square" rtlCol="0">
            <a:spAutoFit/>
          </a:bodyPr>
          <a:lstStyle/>
          <a:p>
            <a:pPr algn="ctr"/>
            <a:r>
              <a:rPr lang="en-US" sz="2800" dirty="0" smtClean="0"/>
              <a:t>Who Are We</a:t>
            </a:r>
            <a:endParaRPr lang="en-US" sz="2800" dirty="0">
              <a:latin typeface="Arial" pitchFamily="34" charset="0"/>
              <a:cs typeface="Arial" pitchFamily="34" charset="0"/>
            </a:endParaRPr>
          </a:p>
        </p:txBody>
      </p:sp>
      <p:sp>
        <p:nvSpPr>
          <p:cNvPr id="23" name="TextBox 22"/>
          <p:cNvSpPr txBox="1"/>
          <p:nvPr/>
        </p:nvSpPr>
        <p:spPr>
          <a:xfrm>
            <a:off x="8804366" y="3117670"/>
            <a:ext cx="3217817" cy="378823"/>
          </a:xfrm>
          <a:prstGeom prst="rect">
            <a:avLst/>
          </a:prstGeom>
          <a:noFill/>
        </p:spPr>
        <p:txBody>
          <a:bodyPr wrap="square" rtlCol="0">
            <a:spAutoFit/>
          </a:bodyPr>
          <a:lstStyle/>
          <a:p>
            <a:r>
              <a:rPr lang="en-US" b="1" dirty="0" smtClean="0"/>
              <a:t>ACCESS TO INFORMATION</a:t>
            </a:r>
            <a:endParaRPr lang="en-US" b="1" dirty="0"/>
          </a:p>
        </p:txBody>
      </p:sp>
      <p:sp>
        <p:nvSpPr>
          <p:cNvPr id="24" name="TextBox 23"/>
          <p:cNvSpPr txBox="1"/>
          <p:nvPr/>
        </p:nvSpPr>
        <p:spPr>
          <a:xfrm>
            <a:off x="8059782" y="3783875"/>
            <a:ext cx="4132218" cy="369332"/>
          </a:xfrm>
          <a:prstGeom prst="rect">
            <a:avLst/>
          </a:prstGeom>
          <a:noFill/>
        </p:spPr>
        <p:txBody>
          <a:bodyPr wrap="square" rtlCol="0">
            <a:spAutoFit/>
          </a:bodyPr>
          <a:lstStyle/>
          <a:p>
            <a:r>
              <a:rPr lang="en-US" b="1" dirty="0" smtClean="0"/>
              <a:t>STRATEGIC INITIATIVE PROGRAMME</a:t>
            </a:r>
            <a:endParaRPr lang="en-US" b="1" dirty="0"/>
          </a:p>
        </p:txBody>
      </p:sp>
      <p:sp>
        <p:nvSpPr>
          <p:cNvPr id="25" name="TextBox 24"/>
          <p:cNvSpPr txBox="1"/>
          <p:nvPr/>
        </p:nvSpPr>
        <p:spPr>
          <a:xfrm>
            <a:off x="9418320" y="2168435"/>
            <a:ext cx="3217817" cy="378823"/>
          </a:xfrm>
          <a:prstGeom prst="rect">
            <a:avLst/>
          </a:prstGeom>
          <a:noFill/>
        </p:spPr>
        <p:txBody>
          <a:bodyPr wrap="square" rtlCol="0">
            <a:spAutoFit/>
          </a:bodyPr>
          <a:lstStyle/>
          <a:p>
            <a:r>
              <a:rPr lang="en-US" b="1" dirty="0" smtClean="0"/>
              <a:t>Prison Reform</a:t>
            </a:r>
            <a:endParaRPr lang="en-US" b="1" dirty="0"/>
          </a:p>
        </p:txBody>
      </p:sp>
      <p:sp>
        <p:nvSpPr>
          <p:cNvPr id="26" name="TextBox 25"/>
          <p:cNvSpPr txBox="1"/>
          <p:nvPr/>
        </p:nvSpPr>
        <p:spPr>
          <a:xfrm>
            <a:off x="9392194" y="2555967"/>
            <a:ext cx="3217817" cy="378823"/>
          </a:xfrm>
          <a:prstGeom prst="rect">
            <a:avLst/>
          </a:prstGeom>
          <a:noFill/>
        </p:spPr>
        <p:txBody>
          <a:bodyPr wrap="square" rtlCol="0">
            <a:spAutoFit/>
          </a:bodyPr>
          <a:lstStyle/>
          <a:p>
            <a:r>
              <a:rPr lang="en-US" b="1" dirty="0" smtClean="0"/>
              <a:t>Police Reform</a:t>
            </a:r>
            <a:endParaRPr lang="en-US" b="1" dirty="0"/>
          </a:p>
        </p:txBody>
      </p:sp>
    </p:spTree>
    <p:extLst>
      <p:ext uri="{BB962C8B-B14F-4D97-AF65-F5344CB8AC3E}">
        <p14:creationId xmlns:p14="http://schemas.microsoft.com/office/powerpoint/2010/main" val="23344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 calcmode="lin" valueType="num">
                                      <p:cBhvr additive="base">
                                        <p:cTn id="4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 calcmode="lin" valueType="num">
                                      <p:cBhvr additive="base">
                                        <p:cTn id="6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20"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86" y="248194"/>
            <a:ext cx="8347165" cy="523220"/>
          </a:xfrm>
          <a:prstGeom prst="rect">
            <a:avLst/>
          </a:prstGeom>
          <a:solidFill>
            <a:schemeClr val="bg2">
              <a:lumMod val="60000"/>
              <a:lumOff val="40000"/>
            </a:schemeClr>
          </a:solidFill>
        </p:spPr>
        <p:txBody>
          <a:bodyPr wrap="square" rtlCol="0">
            <a:spAutoFit/>
          </a:bodyPr>
          <a:lstStyle/>
          <a:p>
            <a:pPr algn="ctr"/>
            <a:r>
              <a:rPr lang="en-US" sz="2800" dirty="0" smtClean="0"/>
              <a:t>Where Are </a:t>
            </a:r>
            <a:r>
              <a:rPr lang="en-US" sz="2800" dirty="0"/>
              <a:t>W</a:t>
            </a:r>
            <a:r>
              <a:rPr lang="en-US" sz="2800" dirty="0" smtClean="0"/>
              <a:t>e</a:t>
            </a:r>
            <a:endParaRPr lang="en-US" sz="2800" dirty="0">
              <a:latin typeface="Arial" pitchFamily="34" charset="0"/>
              <a:cs typeface="Arial" pitchFamily="34" charset="0"/>
            </a:endParaRPr>
          </a:p>
        </p:txBody>
      </p:sp>
      <p:sp>
        <p:nvSpPr>
          <p:cNvPr id="1026" name="AutoShape 2" descr="http://ny-image2.etsy.com/il_fullxfull.560120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http://delhi.gov.in/wps/wcm/connect/11dd31004fe87b81b01ebbd9d1b46642/delhi_gate.jpg?MOD=AJPERES&amp;lmod=-288451762&amp;CACHEID=11dd31004fe87b81b01ebbd9d1b46642"/>
          <p:cNvPicPr>
            <a:picLocks noChangeAspect="1" noChangeArrowheads="1"/>
          </p:cNvPicPr>
          <p:nvPr/>
        </p:nvPicPr>
        <p:blipFill>
          <a:blip r:embed="rId2">
            <a:grayscl/>
          </a:blip>
          <a:srcRect/>
          <a:stretch>
            <a:fillRect/>
          </a:stretch>
        </p:blipFill>
        <p:spPr bwMode="auto">
          <a:xfrm>
            <a:off x="3996055" y="1058091"/>
            <a:ext cx="3946162" cy="5617030"/>
          </a:xfrm>
          <a:prstGeom prst="rect">
            <a:avLst/>
          </a:prstGeom>
          <a:noFill/>
        </p:spPr>
      </p:pic>
      <p:pic>
        <p:nvPicPr>
          <p:cNvPr id="1031" name="Picture 7" descr="http://i.imgur.com/LFzHm9e.gif"/>
          <p:cNvPicPr>
            <a:picLocks noChangeAspect="1" noChangeArrowheads="1" noCrop="1"/>
          </p:cNvPicPr>
          <p:nvPr/>
        </p:nvPicPr>
        <p:blipFill>
          <a:blip r:embed="rId3"/>
          <a:srcRect/>
          <a:stretch>
            <a:fillRect/>
          </a:stretch>
        </p:blipFill>
        <p:spPr bwMode="auto">
          <a:xfrm>
            <a:off x="7960748" y="1052657"/>
            <a:ext cx="3935828" cy="5643978"/>
          </a:xfrm>
          <a:prstGeom prst="rect">
            <a:avLst/>
          </a:prstGeom>
          <a:noFill/>
        </p:spPr>
      </p:pic>
      <p:pic>
        <p:nvPicPr>
          <p:cNvPr id="11" name="Picture 10" descr="http://upload.wikimedia.org/wikipedia/commons/3/34/Kwame_nkrumah_tomb_accra_ghana.jpg"/>
          <p:cNvPicPr/>
          <p:nvPr/>
        </p:nvPicPr>
        <p:blipFill>
          <a:blip r:embed="rId4"/>
          <a:srcRect l="24277" r="21532"/>
          <a:stretch>
            <a:fillRect/>
          </a:stretch>
        </p:blipFill>
        <p:spPr bwMode="auto">
          <a:xfrm>
            <a:off x="255495" y="1062318"/>
            <a:ext cx="3738282" cy="5593976"/>
          </a:xfrm>
          <a:prstGeom prst="rect">
            <a:avLst/>
          </a:prstGeom>
          <a:noFill/>
          <a:ln w="9525">
            <a:noFill/>
            <a:miter lim="800000"/>
            <a:headEnd/>
            <a:tailEnd/>
          </a:ln>
        </p:spPr>
      </p:pic>
      <p:sp>
        <p:nvSpPr>
          <p:cNvPr id="12" name="TextBox 11"/>
          <p:cNvSpPr txBox="1"/>
          <p:nvPr/>
        </p:nvSpPr>
        <p:spPr>
          <a:xfrm>
            <a:off x="847165" y="1438835"/>
            <a:ext cx="2541494" cy="369332"/>
          </a:xfrm>
          <a:prstGeom prst="rect">
            <a:avLst/>
          </a:prstGeom>
          <a:noFill/>
        </p:spPr>
        <p:txBody>
          <a:bodyPr wrap="square" rtlCol="0">
            <a:spAutoFit/>
          </a:bodyPr>
          <a:lstStyle/>
          <a:p>
            <a:pPr algn="ctr"/>
            <a:r>
              <a:rPr lang="en-US" dirty="0" smtClean="0"/>
              <a:t>Accra, Ghana</a:t>
            </a:r>
            <a:endParaRPr lang="en-US" dirty="0"/>
          </a:p>
        </p:txBody>
      </p:sp>
      <p:sp>
        <p:nvSpPr>
          <p:cNvPr id="13" name="TextBox 12"/>
          <p:cNvSpPr txBox="1"/>
          <p:nvPr/>
        </p:nvSpPr>
        <p:spPr>
          <a:xfrm>
            <a:off x="4697506" y="1362635"/>
            <a:ext cx="2541494" cy="369332"/>
          </a:xfrm>
          <a:prstGeom prst="rect">
            <a:avLst/>
          </a:prstGeom>
          <a:noFill/>
        </p:spPr>
        <p:txBody>
          <a:bodyPr wrap="square" rtlCol="0">
            <a:spAutoFit/>
          </a:bodyPr>
          <a:lstStyle/>
          <a:p>
            <a:pPr algn="ctr"/>
            <a:r>
              <a:rPr lang="en-US" dirty="0" smtClean="0"/>
              <a:t>New Delhi, India</a:t>
            </a:r>
            <a:endParaRPr lang="en-US" dirty="0"/>
          </a:p>
        </p:txBody>
      </p:sp>
      <p:sp>
        <p:nvSpPr>
          <p:cNvPr id="14" name="TextBox 13"/>
          <p:cNvSpPr txBox="1"/>
          <p:nvPr/>
        </p:nvSpPr>
        <p:spPr>
          <a:xfrm>
            <a:off x="9188823" y="1550894"/>
            <a:ext cx="2541494" cy="369332"/>
          </a:xfrm>
          <a:prstGeom prst="rect">
            <a:avLst/>
          </a:prstGeom>
          <a:noFill/>
        </p:spPr>
        <p:txBody>
          <a:bodyPr wrap="square" rtlCol="0">
            <a:spAutoFit/>
          </a:bodyPr>
          <a:lstStyle/>
          <a:p>
            <a:pPr algn="ctr"/>
            <a:r>
              <a:rPr lang="en-US" dirty="0" smtClean="0"/>
              <a:t>London, England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bcdn-sphotos-b-a.akamaihd.net/hphotos-ak-xfp1/v/t1.0-9/11203121_1058848160810293_3864674040475516516_n.png?oh=7442108f8231a7e0db5d66603c995f3b&amp;oe=5627C685&amp;__gda__=1445410517_b72dcab131705b9d20043c020a5f5c1c"/>
          <p:cNvPicPr>
            <a:picLocks noChangeAspect="1" noChangeArrowheads="1"/>
          </p:cNvPicPr>
          <p:nvPr/>
        </p:nvPicPr>
        <p:blipFill>
          <a:blip r:embed="rId2"/>
          <a:srcRect/>
          <a:stretch>
            <a:fillRect/>
          </a:stretch>
        </p:blipFill>
        <p:spPr bwMode="auto">
          <a:xfrm>
            <a:off x="-182879" y="1"/>
            <a:ext cx="12374879" cy="3237469"/>
          </a:xfrm>
          <a:prstGeom prst="rect">
            <a:avLst/>
          </a:prstGeom>
          <a:noFill/>
        </p:spPr>
      </p:pic>
      <p:graphicFrame>
        <p:nvGraphicFramePr>
          <p:cNvPr id="3" name="Diagram 2"/>
          <p:cNvGraphicFramePr/>
          <p:nvPr>
            <p:extLst>
              <p:ext uri="{D42A27DB-BD31-4B8C-83A1-F6EECF244321}">
                <p14:modId xmlns:p14="http://schemas.microsoft.com/office/powerpoint/2010/main" val="1510267518"/>
              </p:ext>
            </p:extLst>
          </p:nvPr>
        </p:nvGraphicFramePr>
        <p:xfrm>
          <a:off x="3482546" y="3772929"/>
          <a:ext cx="5307227" cy="2477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0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fbcdn-sphotos-b-a.akamaihd.net/hphotos-ak-xfp1/v/t1.0-9/11203121_1058848160810293_3864674040475516516_n.png?oh=7442108f8231a7e0db5d66603c995f3b&amp;oe=5627C685&amp;__gda__=1445410517_b72dcab131705b9d20043c020a5f5c1c"/>
          <p:cNvPicPr>
            <a:picLocks noChangeAspect="1" noChangeArrowheads="1"/>
          </p:cNvPicPr>
          <p:nvPr/>
        </p:nvPicPr>
        <p:blipFill>
          <a:blip r:embed="rId2"/>
          <a:srcRect/>
          <a:stretch>
            <a:fillRect/>
          </a:stretch>
        </p:blipFill>
        <p:spPr bwMode="auto">
          <a:xfrm>
            <a:off x="-182879" y="1"/>
            <a:ext cx="12374879" cy="3566160"/>
          </a:xfrm>
          <a:prstGeom prst="rect">
            <a:avLst/>
          </a:prstGeom>
          <a:noFill/>
        </p:spPr>
      </p:pic>
      <p:sp>
        <p:nvSpPr>
          <p:cNvPr id="10" name="TextBox 9"/>
          <p:cNvSpPr txBox="1"/>
          <p:nvPr/>
        </p:nvSpPr>
        <p:spPr>
          <a:xfrm>
            <a:off x="2299063" y="3718679"/>
            <a:ext cx="9453666" cy="369332"/>
          </a:xfrm>
          <a:prstGeom prst="rect">
            <a:avLst/>
          </a:prstGeom>
          <a:noFill/>
        </p:spPr>
        <p:txBody>
          <a:bodyPr wrap="square" rtlCol="0">
            <a:spAutoFit/>
          </a:bodyPr>
          <a:lstStyle/>
          <a:p>
            <a:pPr algn="ctr"/>
            <a:r>
              <a:rPr lang="en-US" dirty="0" smtClean="0"/>
              <a:t>      We prioritize the functioning of monitoring mechanisms inside prisons</a:t>
            </a:r>
            <a:endParaRPr lang="en-US" dirty="0"/>
          </a:p>
        </p:txBody>
      </p:sp>
      <p:pic>
        <p:nvPicPr>
          <p:cNvPr id="11" name="Picture 10" descr="http://www.racowireless.com/wp-content/uploads/2013/12/Monitoring-Control-Icon.png"/>
          <p:cNvPicPr/>
          <p:nvPr/>
        </p:nvPicPr>
        <p:blipFill>
          <a:blip r:embed="rId3"/>
          <a:srcRect/>
          <a:stretch>
            <a:fillRect/>
          </a:stretch>
        </p:blipFill>
        <p:spPr bwMode="auto">
          <a:xfrm>
            <a:off x="2823617" y="3631338"/>
            <a:ext cx="561975" cy="561975"/>
          </a:xfrm>
          <a:prstGeom prst="rect">
            <a:avLst/>
          </a:prstGeom>
          <a:noFill/>
          <a:ln w="9525">
            <a:noFill/>
            <a:miter lim="800000"/>
            <a:headEnd/>
            <a:tailEnd/>
          </a:ln>
        </p:spPr>
      </p:pic>
      <p:pic>
        <p:nvPicPr>
          <p:cNvPr id="14" name="Picture 13" descr="http://zeilikmanlaw.com/images/icons/icon_lawyer-red.png"/>
          <p:cNvPicPr/>
          <p:nvPr/>
        </p:nvPicPr>
        <p:blipFill>
          <a:blip r:embed="rId4"/>
          <a:srcRect/>
          <a:stretch>
            <a:fillRect/>
          </a:stretch>
        </p:blipFill>
        <p:spPr bwMode="auto">
          <a:xfrm>
            <a:off x="2848519" y="4217942"/>
            <a:ext cx="590550" cy="590550"/>
          </a:xfrm>
          <a:prstGeom prst="rect">
            <a:avLst/>
          </a:prstGeom>
          <a:noFill/>
          <a:ln w="9525">
            <a:noFill/>
            <a:miter lim="800000"/>
            <a:headEnd/>
            <a:tailEnd/>
          </a:ln>
        </p:spPr>
      </p:pic>
      <p:sp>
        <p:nvSpPr>
          <p:cNvPr id="15" name="TextBox 14"/>
          <p:cNvSpPr txBox="1"/>
          <p:nvPr/>
        </p:nvSpPr>
        <p:spPr>
          <a:xfrm>
            <a:off x="3344092" y="4349932"/>
            <a:ext cx="5538651" cy="369332"/>
          </a:xfrm>
          <a:prstGeom prst="rect">
            <a:avLst/>
          </a:prstGeom>
          <a:noFill/>
        </p:spPr>
        <p:txBody>
          <a:bodyPr wrap="square" rtlCol="0">
            <a:spAutoFit/>
          </a:bodyPr>
          <a:lstStyle/>
          <a:p>
            <a:r>
              <a:rPr lang="en-US" dirty="0" smtClean="0"/>
              <a:t>We facilitate legal aid to prisoners</a:t>
            </a:r>
            <a:endParaRPr lang="en-US" dirty="0"/>
          </a:p>
        </p:txBody>
      </p:sp>
      <p:pic>
        <p:nvPicPr>
          <p:cNvPr id="16" name="Picture 15" descr="https://cdn4.iconfinder.com/data/icons/hotel-facilities-1/512/airport-transfer2-512.png"/>
          <p:cNvPicPr/>
          <p:nvPr/>
        </p:nvPicPr>
        <p:blipFill>
          <a:blip r:embed="rId5"/>
          <a:srcRect/>
          <a:stretch>
            <a:fillRect/>
          </a:stretch>
        </p:blipFill>
        <p:spPr bwMode="auto">
          <a:xfrm>
            <a:off x="2595426" y="4918438"/>
            <a:ext cx="704850" cy="704850"/>
          </a:xfrm>
          <a:prstGeom prst="rect">
            <a:avLst/>
          </a:prstGeom>
          <a:noFill/>
          <a:ln w="9525">
            <a:noFill/>
            <a:miter lim="800000"/>
            <a:headEnd/>
            <a:tailEnd/>
          </a:ln>
        </p:spPr>
      </p:pic>
      <p:sp>
        <p:nvSpPr>
          <p:cNvPr id="17" name="TextBox 16"/>
          <p:cNvSpPr txBox="1"/>
          <p:nvPr/>
        </p:nvSpPr>
        <p:spPr>
          <a:xfrm>
            <a:off x="3383279" y="5029201"/>
            <a:ext cx="8808721" cy="369332"/>
          </a:xfrm>
          <a:prstGeom prst="rect">
            <a:avLst/>
          </a:prstGeom>
          <a:noFill/>
        </p:spPr>
        <p:txBody>
          <a:bodyPr wrap="square" rtlCol="0">
            <a:spAutoFit/>
          </a:bodyPr>
          <a:lstStyle/>
          <a:p>
            <a:r>
              <a:rPr lang="en-US" dirty="0" smtClean="0"/>
              <a:t>We work with Governments for early repatriation of foreign national prisoners</a:t>
            </a:r>
            <a:endParaRPr lang="en-US" dirty="0"/>
          </a:p>
        </p:txBody>
      </p:sp>
      <p:pic>
        <p:nvPicPr>
          <p:cNvPr id="19" name="Picture 18" descr="http://hilaryjarman.com/wp-content/uploads/2014/11/icon-Staff-Training-pink.png"/>
          <p:cNvPicPr/>
          <p:nvPr/>
        </p:nvPicPr>
        <p:blipFill>
          <a:blip r:embed="rId6"/>
          <a:srcRect/>
          <a:stretch>
            <a:fillRect/>
          </a:stretch>
        </p:blipFill>
        <p:spPr bwMode="auto">
          <a:xfrm>
            <a:off x="2337607" y="5814059"/>
            <a:ext cx="1037609" cy="533400"/>
          </a:xfrm>
          <a:prstGeom prst="rect">
            <a:avLst/>
          </a:prstGeom>
          <a:noFill/>
          <a:ln w="9525">
            <a:noFill/>
            <a:miter lim="800000"/>
            <a:headEnd/>
            <a:tailEnd/>
          </a:ln>
        </p:spPr>
      </p:pic>
      <p:sp>
        <p:nvSpPr>
          <p:cNvPr id="20" name="TextBox 19"/>
          <p:cNvSpPr txBox="1"/>
          <p:nvPr/>
        </p:nvSpPr>
        <p:spPr>
          <a:xfrm>
            <a:off x="3435531" y="5721532"/>
            <a:ext cx="7641772" cy="369332"/>
          </a:xfrm>
          <a:prstGeom prst="rect">
            <a:avLst/>
          </a:prstGeom>
          <a:noFill/>
        </p:spPr>
        <p:txBody>
          <a:bodyPr wrap="square" rtlCol="0">
            <a:spAutoFit/>
          </a:bodyPr>
          <a:lstStyle/>
          <a:p>
            <a:r>
              <a:rPr lang="en-US" dirty="0" smtClean="0"/>
              <a:t>We build capacity of criminal justice functionaries related to prisons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 calcmode="lin" valueType="num">
                                      <p:cBhvr additive="base">
                                        <p:cTn id="2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0"/>
            <a:ext cx="12192000" cy="6858000"/>
          </a:xfrm>
          <a:prstGeom prst="rect">
            <a:avLst/>
          </a:prstGeom>
        </p:spPr>
      </p:pic>
      <p:sp>
        <p:nvSpPr>
          <p:cNvPr id="2" name="TextBox 1"/>
          <p:cNvSpPr txBox="1"/>
          <p:nvPr/>
        </p:nvSpPr>
        <p:spPr>
          <a:xfrm>
            <a:off x="2602307" y="1400249"/>
            <a:ext cx="2977399" cy="3416320"/>
          </a:xfrm>
          <a:prstGeom prst="rect">
            <a:avLst/>
          </a:prstGeom>
          <a:noFill/>
          <a:ln w="38100">
            <a:solidFill>
              <a:schemeClr val="bg1"/>
            </a:solidFill>
          </a:ln>
        </p:spPr>
        <p:txBody>
          <a:bodyPr wrap="square" rtlCol="0">
            <a:spAutoFit/>
          </a:bodyPr>
          <a:lstStyle/>
          <a:p>
            <a:pPr algn="ctr"/>
            <a:r>
              <a:rPr lang="en-US" dirty="0" smtClean="0">
                <a:solidFill>
                  <a:schemeClr val="bg1"/>
                </a:solidFill>
              </a:rPr>
              <a:t>Overstay Prisoners</a:t>
            </a:r>
          </a:p>
          <a:p>
            <a:pPr algn="ctr"/>
            <a:endParaRPr lang="en-US" dirty="0" smtClean="0">
              <a:solidFill>
                <a:schemeClr val="bg1"/>
              </a:solidFill>
            </a:endParaRPr>
          </a:p>
          <a:p>
            <a:pPr algn="ctr"/>
            <a:r>
              <a:rPr lang="en-US" dirty="0" smtClean="0">
                <a:solidFill>
                  <a:schemeClr val="bg1"/>
                </a:solidFill>
              </a:rPr>
              <a:t>Asylum Seekers</a:t>
            </a:r>
          </a:p>
          <a:p>
            <a:pPr algn="ctr"/>
            <a:endParaRPr lang="en-US" dirty="0" smtClean="0">
              <a:solidFill>
                <a:schemeClr val="bg1"/>
              </a:solidFill>
            </a:endParaRPr>
          </a:p>
          <a:p>
            <a:pPr algn="ctr"/>
            <a:r>
              <a:rPr lang="en-US" dirty="0" smtClean="0">
                <a:solidFill>
                  <a:schemeClr val="bg1"/>
                </a:solidFill>
              </a:rPr>
              <a:t>Delayed Trials</a:t>
            </a:r>
          </a:p>
          <a:p>
            <a:pPr algn="ctr"/>
            <a:endParaRPr lang="en-US" dirty="0" smtClean="0">
              <a:solidFill>
                <a:schemeClr val="bg1"/>
              </a:solidFill>
            </a:endParaRPr>
          </a:p>
          <a:p>
            <a:pPr algn="ctr"/>
            <a:r>
              <a:rPr lang="en-US" dirty="0" smtClean="0">
                <a:solidFill>
                  <a:schemeClr val="bg1"/>
                </a:solidFill>
              </a:rPr>
              <a:t>Mentally Ill Persons</a:t>
            </a:r>
          </a:p>
          <a:p>
            <a:pPr algn="ctr"/>
            <a:endParaRPr lang="en-US" dirty="0" smtClean="0">
              <a:solidFill>
                <a:schemeClr val="bg1"/>
              </a:solidFill>
            </a:endParaRPr>
          </a:p>
          <a:p>
            <a:pPr algn="ctr"/>
            <a:r>
              <a:rPr lang="en-US" dirty="0" smtClean="0">
                <a:solidFill>
                  <a:schemeClr val="bg1"/>
                </a:solidFill>
              </a:rPr>
              <a:t>Juveniles</a:t>
            </a:r>
          </a:p>
          <a:p>
            <a:pPr algn="ctr"/>
            <a:endParaRPr lang="en-US" dirty="0" smtClean="0">
              <a:solidFill>
                <a:schemeClr val="bg1"/>
              </a:solidFill>
            </a:endParaRPr>
          </a:p>
          <a:p>
            <a:pPr algn="ctr"/>
            <a:r>
              <a:rPr lang="en-US" dirty="0" smtClean="0">
                <a:solidFill>
                  <a:schemeClr val="bg1"/>
                </a:solidFill>
              </a:rPr>
              <a:t>Victims of Torture</a:t>
            </a:r>
          </a:p>
          <a:p>
            <a:pPr algn="ctr"/>
            <a:endParaRPr lang="en-US" dirty="0">
              <a:solidFill>
                <a:schemeClr val="bg1"/>
              </a:solidFill>
            </a:endParaRPr>
          </a:p>
        </p:txBody>
      </p:sp>
      <p:sp>
        <p:nvSpPr>
          <p:cNvPr id="9" name="TextBox 8"/>
          <p:cNvSpPr txBox="1"/>
          <p:nvPr/>
        </p:nvSpPr>
        <p:spPr>
          <a:xfrm>
            <a:off x="6704949" y="1198541"/>
            <a:ext cx="3165182" cy="4247317"/>
          </a:xfrm>
          <a:prstGeom prst="rect">
            <a:avLst/>
          </a:prstGeom>
          <a:noFill/>
          <a:ln w="38100">
            <a:solidFill>
              <a:schemeClr val="bg1"/>
            </a:solidFill>
          </a:ln>
        </p:spPr>
        <p:txBody>
          <a:bodyPr wrap="square" rtlCol="0">
            <a:spAutoFit/>
          </a:bodyPr>
          <a:lstStyle/>
          <a:p>
            <a:pPr algn="ctr"/>
            <a:r>
              <a:rPr lang="en-US" dirty="0" smtClean="0">
                <a:solidFill>
                  <a:schemeClr val="bg1"/>
                </a:solidFill>
              </a:rPr>
              <a:t>Early Repatriation</a:t>
            </a:r>
          </a:p>
          <a:p>
            <a:pPr algn="ctr"/>
            <a:endParaRPr lang="en-US" dirty="0">
              <a:solidFill>
                <a:schemeClr val="bg1"/>
              </a:solidFill>
            </a:endParaRPr>
          </a:p>
          <a:p>
            <a:pPr algn="ctr"/>
            <a:r>
              <a:rPr lang="en-US" dirty="0" smtClean="0">
                <a:solidFill>
                  <a:schemeClr val="bg1"/>
                </a:solidFill>
              </a:rPr>
              <a:t>Enhance Coordination between actors</a:t>
            </a:r>
          </a:p>
          <a:p>
            <a:pPr algn="ctr"/>
            <a:endParaRPr lang="en-US" dirty="0" smtClean="0">
              <a:solidFill>
                <a:schemeClr val="bg1"/>
              </a:solidFill>
            </a:endParaRPr>
          </a:p>
          <a:p>
            <a:pPr algn="ctr"/>
            <a:r>
              <a:rPr lang="en-US" dirty="0" smtClean="0">
                <a:solidFill>
                  <a:schemeClr val="bg1"/>
                </a:solidFill>
              </a:rPr>
              <a:t>Restore Family Ties</a:t>
            </a:r>
          </a:p>
          <a:p>
            <a:pPr algn="ctr"/>
            <a:endParaRPr lang="en-US" dirty="0" smtClean="0">
              <a:solidFill>
                <a:schemeClr val="bg1"/>
              </a:solidFill>
            </a:endParaRPr>
          </a:p>
          <a:p>
            <a:pPr algn="ctr"/>
            <a:r>
              <a:rPr lang="en-US" dirty="0" smtClean="0">
                <a:solidFill>
                  <a:schemeClr val="bg1"/>
                </a:solidFill>
              </a:rPr>
              <a:t>Ensure Legal Representation</a:t>
            </a:r>
          </a:p>
          <a:p>
            <a:pPr algn="ctr"/>
            <a:endParaRPr lang="en-US" dirty="0" smtClean="0">
              <a:solidFill>
                <a:schemeClr val="bg1"/>
              </a:solidFill>
            </a:endParaRPr>
          </a:p>
          <a:p>
            <a:pPr algn="ctr"/>
            <a:r>
              <a:rPr lang="en-US" dirty="0" smtClean="0">
                <a:solidFill>
                  <a:schemeClr val="bg1"/>
                </a:solidFill>
              </a:rPr>
              <a:t>Insist on Non Custodial Measures</a:t>
            </a:r>
          </a:p>
          <a:p>
            <a:pPr algn="ctr"/>
            <a:endParaRPr lang="en-US" dirty="0" smtClean="0">
              <a:solidFill>
                <a:schemeClr val="bg1"/>
              </a:solidFill>
            </a:endParaRPr>
          </a:p>
          <a:p>
            <a:pPr algn="ctr"/>
            <a:r>
              <a:rPr lang="en-US" dirty="0" smtClean="0">
                <a:solidFill>
                  <a:schemeClr val="bg1"/>
                </a:solidFill>
              </a:rPr>
              <a:t>Advocate for Standard Operating Procedures</a:t>
            </a:r>
            <a:endParaRPr lang="en-US" dirty="0">
              <a:solidFill>
                <a:schemeClr val="bg1"/>
              </a:solidFill>
            </a:endParaRPr>
          </a:p>
        </p:txBody>
      </p:sp>
      <p:sp>
        <p:nvSpPr>
          <p:cNvPr id="3" name="TextBox 2"/>
          <p:cNvSpPr txBox="1"/>
          <p:nvPr/>
        </p:nvSpPr>
        <p:spPr>
          <a:xfrm>
            <a:off x="4291913" y="263143"/>
            <a:ext cx="4431957" cy="523220"/>
          </a:xfrm>
          <a:prstGeom prst="rect">
            <a:avLst/>
          </a:prstGeom>
          <a:solidFill>
            <a:schemeClr val="accent3"/>
          </a:solidFill>
        </p:spPr>
        <p:txBody>
          <a:bodyPr wrap="square" rtlCol="0">
            <a:spAutoFit/>
          </a:bodyPr>
          <a:lstStyle/>
          <a:p>
            <a:pPr algn="ctr"/>
            <a:r>
              <a:rPr lang="en-US" sz="2800" dirty="0" smtClean="0"/>
              <a:t>Types Of </a:t>
            </a:r>
            <a:r>
              <a:rPr lang="en-US" sz="2800" dirty="0"/>
              <a:t>C</a:t>
            </a:r>
            <a:r>
              <a:rPr lang="en-US" sz="2800" dirty="0" smtClean="0"/>
              <a:t>ases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795849" y="1580597"/>
            <a:ext cx="8427308" cy="1046440"/>
          </a:xfrm>
          <a:prstGeom prst="rect">
            <a:avLst/>
          </a:prstGeom>
          <a:solidFill>
            <a:srgbClr val="C00000"/>
          </a:solidFill>
          <a:ln w="57150">
            <a:solidFill>
              <a:schemeClr val="tx1"/>
            </a:solidFill>
          </a:ln>
        </p:spPr>
        <p:txBody>
          <a:bodyPr wrap="square" rtlCol="0">
            <a:spAutoFit/>
          </a:bodyPr>
          <a:lstStyle/>
          <a:p>
            <a:pPr algn="ctr"/>
            <a:r>
              <a:rPr lang="en-US" dirty="0" smtClean="0"/>
              <a:t>ACCESS TO JUSTICE</a:t>
            </a:r>
          </a:p>
          <a:p>
            <a:pPr algn="ctr"/>
            <a:r>
              <a:rPr lang="en-US" sz="1100" dirty="0" smtClean="0"/>
              <a:t>Foreign Prisoners are at a higher risk of getting detained due to legislations like Section 14 of the Foreigners Act that mandates detention for illegal entry into the country. They are prone to torture due to their different ethnicity and special vulnerability. Foreign Prisoners are also at a disadvantage due to lack of understanding of the court and trial process of another country because of which they are usually misled by the lawyers into admitting the wrong crime.</a:t>
            </a:r>
            <a:endParaRPr lang="en-US" dirty="0" smtClean="0"/>
          </a:p>
        </p:txBody>
      </p:sp>
      <p:sp>
        <p:nvSpPr>
          <p:cNvPr id="5" name="TextBox 4"/>
          <p:cNvSpPr txBox="1"/>
          <p:nvPr/>
        </p:nvSpPr>
        <p:spPr>
          <a:xfrm>
            <a:off x="882128" y="267079"/>
            <a:ext cx="9800216" cy="523220"/>
          </a:xfrm>
          <a:prstGeom prst="rect">
            <a:avLst/>
          </a:prstGeom>
          <a:solidFill>
            <a:schemeClr val="accent5"/>
          </a:solidFill>
        </p:spPr>
        <p:txBody>
          <a:bodyPr wrap="square" rtlCol="0">
            <a:spAutoFit/>
          </a:bodyPr>
          <a:lstStyle/>
          <a:p>
            <a:r>
              <a:rPr lang="en-US" sz="2800" dirty="0" smtClean="0"/>
              <a:t>Difficulties faced by a Foreign Prisoner</a:t>
            </a:r>
            <a:endParaRPr lang="en-US" sz="2800" dirty="0"/>
          </a:p>
        </p:txBody>
      </p:sp>
      <p:sp>
        <p:nvSpPr>
          <p:cNvPr id="6" name="TextBox 5"/>
          <p:cNvSpPr txBox="1"/>
          <p:nvPr/>
        </p:nvSpPr>
        <p:spPr>
          <a:xfrm>
            <a:off x="1795849" y="2672110"/>
            <a:ext cx="8427308" cy="877163"/>
          </a:xfrm>
          <a:prstGeom prst="rect">
            <a:avLst/>
          </a:prstGeom>
          <a:solidFill>
            <a:srgbClr val="C00000"/>
          </a:solidFill>
          <a:ln w="57150">
            <a:solidFill>
              <a:schemeClr val="tx1"/>
            </a:solidFill>
          </a:ln>
        </p:spPr>
        <p:txBody>
          <a:bodyPr wrap="square" rtlCol="0">
            <a:spAutoFit/>
          </a:bodyPr>
          <a:lstStyle/>
          <a:p>
            <a:pPr algn="ctr"/>
            <a:r>
              <a:rPr lang="en-US" dirty="0" smtClean="0"/>
              <a:t>LANGUAGE BARRIER</a:t>
            </a:r>
          </a:p>
          <a:p>
            <a:pPr algn="ctr"/>
            <a:r>
              <a:rPr lang="en-US" sz="1100" dirty="0" smtClean="0"/>
              <a:t>Absence of good interpreters renders the prosecution and trial of a foreign prisoner hazardous. It furthers their isolation in an unknown country. Linguistic difference also leads to their exclusion from different vocational and educational program. </a:t>
            </a:r>
          </a:p>
        </p:txBody>
      </p:sp>
      <p:sp>
        <p:nvSpPr>
          <p:cNvPr id="7" name="TextBox 6"/>
          <p:cNvSpPr txBox="1"/>
          <p:nvPr/>
        </p:nvSpPr>
        <p:spPr>
          <a:xfrm>
            <a:off x="1795849" y="3594346"/>
            <a:ext cx="8427308" cy="707886"/>
          </a:xfrm>
          <a:prstGeom prst="rect">
            <a:avLst/>
          </a:prstGeom>
          <a:solidFill>
            <a:srgbClr val="C00000"/>
          </a:solidFill>
          <a:ln w="57150">
            <a:solidFill>
              <a:schemeClr val="tx1"/>
            </a:solidFill>
          </a:ln>
        </p:spPr>
        <p:txBody>
          <a:bodyPr wrap="square" rtlCol="0">
            <a:spAutoFit/>
          </a:bodyPr>
          <a:lstStyle/>
          <a:p>
            <a:pPr algn="ctr"/>
            <a:r>
              <a:rPr lang="en-US" dirty="0" smtClean="0"/>
              <a:t>IMMIGRATION STATUS</a:t>
            </a:r>
          </a:p>
          <a:p>
            <a:pPr algn="ctr"/>
            <a:r>
              <a:rPr lang="en-US" sz="1100" dirty="0" smtClean="0"/>
              <a:t>Foreign </a:t>
            </a:r>
            <a:r>
              <a:rPr lang="en-US" sz="1100" dirty="0" smtClean="0"/>
              <a:t>Prisoners </a:t>
            </a:r>
            <a:r>
              <a:rPr lang="en-US" sz="1100" dirty="0" smtClean="0"/>
              <a:t>are left with only two choices: Imprisonment and Deportation. Sometimes the home country does not want to take the prisoner back which leads to his prolonged detention. </a:t>
            </a:r>
            <a:endParaRPr lang="en-US" dirty="0" smtClean="0"/>
          </a:p>
        </p:txBody>
      </p:sp>
      <p:sp>
        <p:nvSpPr>
          <p:cNvPr id="8" name="TextBox 7"/>
          <p:cNvSpPr txBox="1"/>
          <p:nvPr/>
        </p:nvSpPr>
        <p:spPr>
          <a:xfrm>
            <a:off x="1795849" y="4342581"/>
            <a:ext cx="8427308" cy="877163"/>
          </a:xfrm>
          <a:prstGeom prst="rect">
            <a:avLst/>
          </a:prstGeom>
          <a:solidFill>
            <a:srgbClr val="C00000"/>
          </a:solidFill>
          <a:ln w="57150">
            <a:solidFill>
              <a:schemeClr val="tx1"/>
            </a:solidFill>
          </a:ln>
        </p:spPr>
        <p:txBody>
          <a:bodyPr wrap="square" rtlCol="0">
            <a:spAutoFit/>
          </a:bodyPr>
          <a:lstStyle/>
          <a:p>
            <a:pPr algn="ctr"/>
            <a:r>
              <a:rPr lang="en-US" dirty="0" smtClean="0"/>
              <a:t>DISCRMINATION</a:t>
            </a:r>
          </a:p>
          <a:p>
            <a:pPr algn="ctr"/>
            <a:r>
              <a:rPr lang="en-US" sz="1100" dirty="0" smtClean="0"/>
              <a:t>Foreign Prisoners miss out on certain statutory freedoms entitled to all the prisoners like parole, temporary release, open prison,  remission, educational and recreational program. Lack of shelters and probation services lead to foreign prisoners relinquishing their right to parole, temporary release and transfer to open prisons.</a:t>
            </a:r>
            <a:endParaRPr lang="en-US" dirty="0" smtClean="0"/>
          </a:p>
        </p:txBody>
      </p:sp>
      <p:sp>
        <p:nvSpPr>
          <p:cNvPr id="9" name="TextBox 8"/>
          <p:cNvSpPr txBox="1"/>
          <p:nvPr/>
        </p:nvSpPr>
        <p:spPr>
          <a:xfrm>
            <a:off x="1795849" y="5260093"/>
            <a:ext cx="8427308" cy="707886"/>
          </a:xfrm>
          <a:prstGeom prst="rect">
            <a:avLst/>
          </a:prstGeom>
          <a:solidFill>
            <a:srgbClr val="C00000"/>
          </a:solidFill>
          <a:ln w="57150">
            <a:solidFill>
              <a:schemeClr val="tx1"/>
            </a:solidFill>
          </a:ln>
        </p:spPr>
        <p:txBody>
          <a:bodyPr wrap="square" rtlCol="0">
            <a:spAutoFit/>
          </a:bodyPr>
          <a:lstStyle/>
          <a:p>
            <a:pPr algn="ctr"/>
            <a:r>
              <a:rPr lang="en-US" dirty="0" smtClean="0"/>
              <a:t>CULTURE AND RELIGION</a:t>
            </a:r>
          </a:p>
          <a:p>
            <a:pPr algn="ctr"/>
            <a:r>
              <a:rPr lang="en-US" sz="1100" dirty="0" smtClean="0"/>
              <a:t>The religious, dietary, spiritual needs of a foreign prisoner end up not getting addressed by the Prison authorities. Psychological support is inadequate due to lack of understanding about other cultures.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6522" y="1658032"/>
            <a:ext cx="3566984" cy="2031325"/>
          </a:xfrm>
          <a:prstGeom prst="rect">
            <a:avLst/>
          </a:prstGeom>
          <a:noFill/>
          <a:ln w="38100">
            <a:solidFill>
              <a:schemeClr val="tx1"/>
            </a:solidFill>
          </a:ln>
        </p:spPr>
        <p:txBody>
          <a:bodyPr wrap="square" rtlCol="0">
            <a:spAutoFit/>
          </a:bodyPr>
          <a:lstStyle/>
          <a:p>
            <a:pPr algn="ctr"/>
            <a:r>
              <a:rPr lang="en-US" dirty="0" smtClean="0"/>
              <a:t>JOHRA</a:t>
            </a:r>
          </a:p>
          <a:p>
            <a:pPr algn="ctr"/>
            <a:r>
              <a:rPr lang="en-US" sz="1200" dirty="0" smtClean="0"/>
              <a:t>A </a:t>
            </a:r>
            <a:r>
              <a:rPr lang="en-US" sz="1200" dirty="0" err="1" smtClean="0"/>
              <a:t>Rohingya</a:t>
            </a:r>
            <a:r>
              <a:rPr lang="en-US" sz="1200" dirty="0" smtClean="0"/>
              <a:t> Muslim from Myanmar was arrested by Border Security Force and thrown behind bars in India while she fled  persecution. </a:t>
            </a:r>
          </a:p>
          <a:p>
            <a:pPr algn="ctr"/>
            <a:endParaRPr lang="en-US" sz="1200" dirty="0" smtClean="0"/>
          </a:p>
          <a:p>
            <a:pPr algn="ctr"/>
            <a:r>
              <a:rPr lang="en-US" sz="1200" dirty="0" smtClean="0"/>
              <a:t>Her children were separated from her. </a:t>
            </a:r>
          </a:p>
          <a:p>
            <a:pPr algn="ctr"/>
            <a:endParaRPr lang="en-US" sz="1200" dirty="0" smtClean="0"/>
          </a:p>
          <a:p>
            <a:pPr algn="ctr"/>
            <a:r>
              <a:rPr lang="en-US" sz="1200" dirty="0" smtClean="0"/>
              <a:t>She was sentenced for 1 year but it took 5 years for her to find the elusive freedom. </a:t>
            </a:r>
            <a:endParaRPr lang="en-US" sz="1200" dirty="0"/>
          </a:p>
        </p:txBody>
      </p:sp>
      <p:sp>
        <p:nvSpPr>
          <p:cNvPr id="3" name="TextBox 2"/>
          <p:cNvSpPr txBox="1"/>
          <p:nvPr/>
        </p:nvSpPr>
        <p:spPr>
          <a:xfrm>
            <a:off x="3690552" y="4152561"/>
            <a:ext cx="3212756" cy="2215991"/>
          </a:xfrm>
          <a:prstGeom prst="rect">
            <a:avLst/>
          </a:prstGeom>
          <a:noFill/>
          <a:ln w="38100">
            <a:solidFill>
              <a:schemeClr val="tx1"/>
            </a:solidFill>
          </a:ln>
        </p:spPr>
        <p:txBody>
          <a:bodyPr wrap="square" rtlCol="0">
            <a:spAutoFit/>
          </a:bodyPr>
          <a:lstStyle/>
          <a:p>
            <a:pPr algn="ctr"/>
            <a:r>
              <a:rPr lang="en-US" dirty="0" err="1" smtClean="0"/>
              <a:t>Gholam</a:t>
            </a:r>
            <a:endParaRPr lang="en-US" sz="1200" dirty="0"/>
          </a:p>
          <a:p>
            <a:pPr algn="ctr"/>
            <a:r>
              <a:rPr lang="en-US" sz="1200" dirty="0" smtClean="0"/>
              <a:t>A 14 year old boy trafficked to India from Bangladesh. </a:t>
            </a:r>
          </a:p>
          <a:p>
            <a:pPr algn="ctr"/>
            <a:endParaRPr lang="en-US" sz="1200" dirty="0"/>
          </a:p>
          <a:p>
            <a:pPr algn="ctr"/>
            <a:r>
              <a:rPr lang="en-US" sz="1200" dirty="0" smtClean="0"/>
              <a:t>Apprehended and sent to Observation Home in West Bengal. </a:t>
            </a:r>
          </a:p>
          <a:p>
            <a:pPr algn="ctr"/>
            <a:endParaRPr lang="en-US" sz="1200" dirty="0"/>
          </a:p>
          <a:p>
            <a:pPr algn="ctr"/>
            <a:r>
              <a:rPr lang="en-US" sz="1200" dirty="0" smtClean="0"/>
              <a:t>When he was sent back to Bangladesh after a delay of 4 years, his widowed mother broke down thinking he had died.</a:t>
            </a:r>
          </a:p>
        </p:txBody>
      </p:sp>
      <p:sp>
        <p:nvSpPr>
          <p:cNvPr id="4" name="TextBox 3"/>
          <p:cNvSpPr txBox="1"/>
          <p:nvPr/>
        </p:nvSpPr>
        <p:spPr>
          <a:xfrm>
            <a:off x="5449329" y="834248"/>
            <a:ext cx="3645243" cy="2585323"/>
          </a:xfrm>
          <a:prstGeom prst="rect">
            <a:avLst/>
          </a:prstGeom>
          <a:noFill/>
          <a:ln w="38100">
            <a:solidFill>
              <a:schemeClr val="tx1"/>
            </a:solidFill>
          </a:ln>
        </p:spPr>
        <p:txBody>
          <a:bodyPr wrap="square" rtlCol="0">
            <a:spAutoFit/>
          </a:bodyPr>
          <a:lstStyle/>
          <a:p>
            <a:pPr algn="ctr"/>
            <a:r>
              <a:rPr lang="en-US" dirty="0" smtClean="0"/>
              <a:t>Khan Zaman</a:t>
            </a:r>
          </a:p>
          <a:p>
            <a:pPr algn="ctr"/>
            <a:r>
              <a:rPr lang="en-US" sz="1200" dirty="0" smtClean="0"/>
              <a:t>A 60 year old man finished his 10 years long sentence but had to wait for over 3 more years so that he could serve the punishment in lieu of non-payment of fine. Even after that he had to wait for 3 more months.</a:t>
            </a:r>
          </a:p>
          <a:p>
            <a:pPr algn="ctr"/>
            <a:endParaRPr lang="en-US" sz="1200" dirty="0"/>
          </a:p>
          <a:p>
            <a:pPr algn="ctr"/>
            <a:r>
              <a:rPr lang="en-US" sz="1200" dirty="0" smtClean="0"/>
              <a:t>His 2 daughters and one son in the meantime were scattered and were forced to struggle in Afghanistan as rag pickers. </a:t>
            </a:r>
          </a:p>
          <a:p>
            <a:pPr algn="ctr"/>
            <a:endParaRPr lang="en-US" sz="1200" dirty="0"/>
          </a:p>
          <a:p>
            <a:pPr algn="ctr"/>
            <a:r>
              <a:rPr lang="en-US" sz="1200" dirty="0" smtClean="0"/>
              <a:t>He paid what he owed to the State, even then…</a:t>
            </a:r>
            <a:endParaRPr lang="en-US" sz="1200" dirty="0"/>
          </a:p>
        </p:txBody>
      </p:sp>
      <p:sp>
        <p:nvSpPr>
          <p:cNvPr id="6" name="TextBox 5"/>
          <p:cNvSpPr txBox="1"/>
          <p:nvPr/>
        </p:nvSpPr>
        <p:spPr>
          <a:xfrm>
            <a:off x="1013254" y="222422"/>
            <a:ext cx="8287265" cy="523220"/>
          </a:xfrm>
          <a:prstGeom prst="rect">
            <a:avLst/>
          </a:prstGeom>
          <a:solidFill>
            <a:schemeClr val="accent6"/>
          </a:solidFill>
        </p:spPr>
        <p:txBody>
          <a:bodyPr wrap="square" rtlCol="0">
            <a:spAutoFit/>
          </a:bodyPr>
          <a:lstStyle/>
          <a:p>
            <a:r>
              <a:rPr lang="en-US" sz="2800" dirty="0"/>
              <a:t>C</a:t>
            </a:r>
            <a:r>
              <a:rPr lang="en-US" sz="2800" dirty="0" smtClean="0"/>
              <a:t>ase </a:t>
            </a:r>
            <a:r>
              <a:rPr lang="en-US" sz="2800" dirty="0"/>
              <a:t>V</a:t>
            </a:r>
            <a:r>
              <a:rPr lang="en-US" sz="2800" dirty="0" smtClean="0"/>
              <a:t>ignette</a:t>
            </a:r>
            <a:endParaRPr lang="en-US" sz="2800" dirty="0"/>
          </a:p>
        </p:txBody>
      </p:sp>
      <p:sp>
        <p:nvSpPr>
          <p:cNvPr id="7" name="TextBox 6"/>
          <p:cNvSpPr txBox="1"/>
          <p:nvPr/>
        </p:nvSpPr>
        <p:spPr>
          <a:xfrm>
            <a:off x="7904206" y="3781690"/>
            <a:ext cx="3212756" cy="2215991"/>
          </a:xfrm>
          <a:prstGeom prst="rect">
            <a:avLst/>
          </a:prstGeom>
          <a:noFill/>
          <a:ln w="38100">
            <a:solidFill>
              <a:schemeClr val="tx1"/>
            </a:solidFill>
          </a:ln>
        </p:spPr>
        <p:txBody>
          <a:bodyPr wrap="square" rtlCol="0">
            <a:spAutoFit/>
          </a:bodyPr>
          <a:lstStyle/>
          <a:p>
            <a:pPr algn="ctr"/>
            <a:r>
              <a:rPr lang="en-US" dirty="0" smtClean="0"/>
              <a:t>ARIFUL</a:t>
            </a:r>
          </a:p>
          <a:p>
            <a:pPr algn="ctr"/>
            <a:r>
              <a:rPr lang="en-US" sz="1200" dirty="0" smtClean="0"/>
              <a:t>A 5 year old boy detained in Bangladesh prison with his grandparents, who were sentenced to 2 months of imprisonment. </a:t>
            </a:r>
          </a:p>
          <a:p>
            <a:pPr algn="ctr"/>
            <a:endParaRPr lang="en-US" sz="1200" dirty="0"/>
          </a:p>
          <a:p>
            <a:pPr algn="ctr"/>
            <a:r>
              <a:rPr lang="en-US" sz="1200" dirty="0" smtClean="0"/>
              <a:t>It took 10 more months for the authorities to coordinate and verify their nationalities. </a:t>
            </a:r>
          </a:p>
          <a:p>
            <a:pPr algn="ctr"/>
            <a:endParaRPr lang="en-US" sz="1200" dirty="0"/>
          </a:p>
          <a:p>
            <a:pPr algn="ctr"/>
            <a:r>
              <a:rPr lang="en-US" sz="1200" dirty="0" err="1" smtClean="0"/>
              <a:t>Ariful</a:t>
            </a:r>
            <a:r>
              <a:rPr lang="en-US" sz="1200" dirty="0" smtClean="0"/>
              <a:t> remained behind bars for 1 year. </a:t>
            </a:r>
          </a:p>
        </p:txBody>
      </p:sp>
    </p:spTree>
    <p:extLst>
      <p:ext uri="{BB962C8B-B14F-4D97-AF65-F5344CB8AC3E}">
        <p14:creationId xmlns:p14="http://schemas.microsoft.com/office/powerpoint/2010/main" val="8851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9212"/>
            <a:ext cx="11927540" cy="923330"/>
          </a:xfrm>
          <a:prstGeom prst="rect">
            <a:avLst/>
          </a:prstGeom>
          <a:noFill/>
        </p:spPr>
        <p:txBody>
          <a:bodyPr wrap="square" rtlCol="0">
            <a:spAutoFit/>
          </a:bodyPr>
          <a:lstStyle/>
          <a:p>
            <a:pPr lvl="0" algn="ctr"/>
            <a:r>
              <a:rPr lang="en-US" b="1" dirty="0">
                <a:solidFill>
                  <a:schemeClr val="accent2"/>
                </a:solidFill>
              </a:rPr>
              <a:t>Article 10, paragraph 3, of the International Covenant on Civil and Political Rights</a:t>
            </a:r>
            <a:r>
              <a:rPr lang="en-US" dirty="0">
                <a:solidFill>
                  <a:schemeClr val="accent2"/>
                </a:solidFill>
              </a:rPr>
              <a:t>, </a:t>
            </a:r>
            <a:r>
              <a:rPr lang="en-US" dirty="0"/>
              <a:t>which, as of 25 January 2011, has been ratified or acceded to by 167 States, specifies that the “essential aim” of a penitentiary system is the “reformation and social rehabilitation” of </a:t>
            </a:r>
            <a:r>
              <a:rPr lang="en-US" dirty="0" smtClean="0"/>
              <a:t>prisoners</a:t>
            </a:r>
            <a:endParaRPr lang="en-US" dirty="0"/>
          </a:p>
        </p:txBody>
      </p:sp>
      <p:sp>
        <p:nvSpPr>
          <p:cNvPr id="3" name="TextBox 2"/>
          <p:cNvSpPr txBox="1"/>
          <p:nvPr/>
        </p:nvSpPr>
        <p:spPr>
          <a:xfrm>
            <a:off x="378940" y="258732"/>
            <a:ext cx="8987481" cy="523220"/>
          </a:xfrm>
          <a:prstGeom prst="rect">
            <a:avLst/>
          </a:prstGeom>
          <a:solidFill>
            <a:schemeClr val="bg2">
              <a:lumMod val="60000"/>
              <a:lumOff val="40000"/>
            </a:schemeClr>
          </a:solidFill>
        </p:spPr>
        <p:txBody>
          <a:bodyPr wrap="square" rtlCol="0">
            <a:spAutoFit/>
          </a:bodyPr>
          <a:lstStyle/>
          <a:p>
            <a:r>
              <a:rPr lang="en-US" sz="2800" dirty="0"/>
              <a:t>I</a:t>
            </a:r>
            <a:r>
              <a:rPr lang="en-US" sz="2800" dirty="0" smtClean="0"/>
              <a:t>nternational Standards</a:t>
            </a:r>
            <a:endParaRPr lang="en-US" sz="2800" dirty="0"/>
          </a:p>
        </p:txBody>
      </p:sp>
      <p:sp>
        <p:nvSpPr>
          <p:cNvPr id="4" name="TextBox 3"/>
          <p:cNvSpPr txBox="1"/>
          <p:nvPr/>
        </p:nvSpPr>
        <p:spPr>
          <a:xfrm>
            <a:off x="0" y="2012542"/>
            <a:ext cx="11927540" cy="1200329"/>
          </a:xfrm>
          <a:prstGeom prst="rect">
            <a:avLst/>
          </a:prstGeom>
          <a:noFill/>
        </p:spPr>
        <p:txBody>
          <a:bodyPr wrap="square" rtlCol="0">
            <a:spAutoFit/>
          </a:bodyPr>
          <a:lstStyle/>
          <a:p>
            <a:pPr algn="ctr"/>
            <a:r>
              <a:rPr lang="en-US" b="1" dirty="0">
                <a:solidFill>
                  <a:schemeClr val="accent2"/>
                </a:solidFill>
              </a:rPr>
              <a:t>Paragraph 2 of the Recommendations on the treatment of foreign national prisoners</a:t>
            </a:r>
            <a:r>
              <a:rPr lang="en-US" dirty="0">
                <a:solidFill>
                  <a:schemeClr val="accent2"/>
                </a:solidFill>
              </a:rPr>
              <a:t> </a:t>
            </a:r>
            <a:r>
              <a:rPr lang="en-US" dirty="0"/>
              <a:t>adopted by the Seventh United Nations Conference on the Prevention of Crime and the Treatment of Offenders states that foreign prisoners should have the same access as national prisoners to education, work and vocational training. </a:t>
            </a:r>
          </a:p>
        </p:txBody>
      </p:sp>
      <p:sp>
        <p:nvSpPr>
          <p:cNvPr id="5" name="TextBox 4"/>
          <p:cNvSpPr txBox="1"/>
          <p:nvPr/>
        </p:nvSpPr>
        <p:spPr>
          <a:xfrm>
            <a:off x="0" y="3150283"/>
            <a:ext cx="11927540" cy="646331"/>
          </a:xfrm>
          <a:prstGeom prst="rect">
            <a:avLst/>
          </a:prstGeom>
          <a:noFill/>
        </p:spPr>
        <p:txBody>
          <a:bodyPr wrap="square" rtlCol="0">
            <a:spAutoFit/>
          </a:bodyPr>
          <a:lstStyle/>
          <a:p>
            <a:pPr lvl="0" algn="ctr"/>
            <a:r>
              <a:rPr lang="en-US" b="1" dirty="0" smtClean="0">
                <a:solidFill>
                  <a:schemeClr val="accent2"/>
                </a:solidFill>
              </a:rPr>
              <a:t>Paragraph 3</a:t>
            </a:r>
            <a:r>
              <a:rPr lang="en-US" b="1" dirty="0" smtClean="0"/>
              <a:t> </a:t>
            </a:r>
            <a:r>
              <a:rPr lang="en-US" dirty="0" smtClean="0"/>
              <a:t>states </a:t>
            </a:r>
            <a:r>
              <a:rPr lang="en-US" dirty="0"/>
              <a:t>that foreign prisoners should in principle be eligible for measures alternative to imprisonment, as well as for prison leave and other authorized exits from prison. </a:t>
            </a:r>
          </a:p>
        </p:txBody>
      </p:sp>
      <p:sp>
        <p:nvSpPr>
          <p:cNvPr id="6" name="TextBox 5"/>
          <p:cNvSpPr txBox="1"/>
          <p:nvPr/>
        </p:nvSpPr>
        <p:spPr>
          <a:xfrm>
            <a:off x="0" y="3734025"/>
            <a:ext cx="11927540" cy="1200329"/>
          </a:xfrm>
          <a:prstGeom prst="rect">
            <a:avLst/>
          </a:prstGeom>
          <a:noFill/>
        </p:spPr>
        <p:txBody>
          <a:bodyPr wrap="square" rtlCol="0">
            <a:spAutoFit/>
          </a:bodyPr>
          <a:lstStyle/>
          <a:p>
            <a:pPr lvl="0" algn="ctr"/>
            <a:r>
              <a:rPr lang="en-US" b="1" dirty="0">
                <a:solidFill>
                  <a:schemeClr val="accent2"/>
                </a:solidFill>
              </a:rPr>
              <a:t>13, Council of Europe, Committee of Ministers, Recommendation No. R (84) 12 Concerning Foreign Prisoners</a:t>
            </a:r>
            <a:r>
              <a:rPr lang="en-US" b="1" i="1" dirty="0">
                <a:solidFill>
                  <a:schemeClr val="accent2"/>
                </a:solidFill>
              </a:rPr>
              <a:t>  </a:t>
            </a:r>
            <a:r>
              <a:rPr lang="en-US" dirty="0"/>
              <a:t>Foreign prisoners, who in practice do not enjoy all the facilities accorded to nationals and whose conditions of detention are generally more difficult, should be treated in such a manner as to counterbalance, so far as may be possible, these disadvantages.</a:t>
            </a:r>
          </a:p>
        </p:txBody>
      </p:sp>
      <p:sp>
        <p:nvSpPr>
          <p:cNvPr id="7" name="TextBox 6"/>
          <p:cNvSpPr txBox="1"/>
          <p:nvPr/>
        </p:nvSpPr>
        <p:spPr>
          <a:xfrm>
            <a:off x="0" y="4882979"/>
            <a:ext cx="11927540" cy="2308324"/>
          </a:xfrm>
          <a:prstGeom prst="rect">
            <a:avLst/>
          </a:prstGeom>
          <a:noFill/>
        </p:spPr>
        <p:txBody>
          <a:bodyPr wrap="square" rtlCol="0">
            <a:spAutoFit/>
          </a:bodyPr>
          <a:lstStyle/>
          <a:p>
            <a:pPr algn="ctr"/>
            <a:r>
              <a:rPr lang="en-US" dirty="0"/>
              <a:t>Under </a:t>
            </a:r>
            <a:r>
              <a:rPr lang="en-US" b="1" dirty="0">
                <a:solidFill>
                  <a:schemeClr val="accent2"/>
                </a:solidFill>
              </a:rPr>
              <a:t>Article 36 of the</a:t>
            </a:r>
            <a:r>
              <a:rPr lang="en-US" dirty="0">
                <a:solidFill>
                  <a:schemeClr val="accent2"/>
                </a:solidFill>
              </a:rPr>
              <a:t> </a:t>
            </a:r>
            <a:r>
              <a:rPr lang="en-US" b="1" dirty="0">
                <a:solidFill>
                  <a:schemeClr val="accent2"/>
                </a:solidFill>
              </a:rPr>
              <a:t>Vienna Convention on Consular Relations</a:t>
            </a:r>
            <a:r>
              <a:rPr lang="en-US" b="1" dirty="0"/>
              <a:t>, 1963</a:t>
            </a:r>
            <a:r>
              <a:rPr lang="en-US" dirty="0"/>
              <a:t> (VCCR), local authorities must notify all detained foreigners "without delay" of their right to have their consulate informed of their detention. At the request of the national, the authorities must then notify the consulate without delay, facilitate unfettered consular communication and grant consular access to the detainee. Consuls are empowered to arrange for their nationals' legal representation and to provide a wide range of humanitarian and other assistance, with the consent of the detainee. Local laws and regulations must give "full effect" to the rights enshrined in Article 36.</a:t>
            </a:r>
          </a:p>
          <a:p>
            <a:pPr lvl="0"/>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928</TotalTime>
  <Words>1686</Words>
  <Application>Microsoft Office PowerPoint</Application>
  <PresentationFormat>Widescreen</PresentationFormat>
  <Paragraphs>145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FOREIGN PRISONERS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PRISONERS</dc:title>
  <dc:creator>Mrinal Sharma</dc:creator>
  <cp:lastModifiedBy>Mrinal Sharma</cp:lastModifiedBy>
  <cp:revision>27</cp:revision>
  <cp:lastPrinted>2015-06-17T07:34:14Z</cp:lastPrinted>
  <dcterms:created xsi:type="dcterms:W3CDTF">2015-06-16T09:42:18Z</dcterms:created>
  <dcterms:modified xsi:type="dcterms:W3CDTF">2015-06-18T12:01:33Z</dcterms:modified>
</cp:coreProperties>
</file>